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9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577" autoAdjust="0"/>
    <p:restoredTop sz="94627" autoAdjust="0"/>
  </p:normalViewPr>
  <p:slideViewPr>
    <p:cSldViewPr showGuides="1">
      <p:cViewPr>
        <p:scale>
          <a:sx n="100" d="100"/>
          <a:sy n="100" d="100"/>
        </p:scale>
        <p:origin x="-1956" y="-390"/>
      </p:cViewPr>
      <p:guideLst>
        <p:guide orient="horz" pos="2160"/>
        <p:guide orient="horz" pos="82"/>
        <p:guide orient="horz" pos="475"/>
        <p:guide pos="5647"/>
        <p:guide pos="113"/>
        <p:guide pos="612"/>
        <p:guide pos="657"/>
        <p:guide pos="4967"/>
        <p:guide pos="49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Beantragtes Fördervolumen in Euro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Tabelle1!$B$2:$B$5</c:f>
              <c:numCache>
                <c:formatCode>#,##0</c:formatCode>
                <c:ptCount val="4"/>
                <c:pt idx="0">
                  <c:v>9097619</c:v>
                </c:pt>
                <c:pt idx="1">
                  <c:v>10567259</c:v>
                </c:pt>
                <c:pt idx="2">
                  <c:v>12422483</c:v>
                </c:pt>
                <c:pt idx="3">
                  <c:v>11044281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827648"/>
        <c:axId val="32829440"/>
      </c:barChart>
      <c:catAx>
        <c:axId val="32827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829440"/>
        <c:crosses val="autoZero"/>
        <c:auto val="1"/>
        <c:lblAlgn val="ctr"/>
        <c:lblOffset val="100"/>
        <c:noMultiLvlLbl val="0"/>
      </c:catAx>
      <c:valAx>
        <c:axId val="32829440"/>
        <c:scaling>
          <c:orientation val="minMax"/>
          <c:max val="16000000"/>
        </c:scaling>
        <c:delete val="0"/>
        <c:axPos val="l"/>
        <c:numFmt formatCode="#,##0" sourceLinked="1"/>
        <c:majorTickMark val="out"/>
        <c:minorTickMark val="none"/>
        <c:tickLblPos val="nextTo"/>
        <c:crossAx val="3282764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600" baseline="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0.16415</cdr:x>
      <cdr:y>0.26641</cdr:y>
    </cdr:from>
    <cdr:to>
      <cdr:x>0.9356</cdr:x>
      <cdr:y>0.26641</cdr:y>
    </cdr:to>
    <cdr:cxnSp macro="">
      <cdr:nvCxnSpPr>
        <cdr:cNvPr id="3" name="Gerade Verbindung 2"/>
        <cdr:cNvCxnSpPr/>
      </cdr:nvCxnSpPr>
      <cdr:spPr>
        <a:xfrm xmlns:a="http://schemas.openxmlformats.org/drawingml/2006/main">
          <a:off x="1440284" y="1150367"/>
          <a:ext cx="6768752" cy="0"/>
        </a:xfrm>
        <a:prstGeom xmlns:a="http://schemas.openxmlformats.org/drawingml/2006/main" prst="line">
          <a:avLst/>
        </a:prstGeom>
        <a:ln xmlns:a="http://schemas.openxmlformats.org/drawingml/2006/main" w="28575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0.16415</cdr:x>
      <cdr:y>0.63329</cdr:y>
    </cdr:from>
    <cdr:to>
      <cdr:x>0.25443</cdr:x>
      <cdr:y>0.87841</cdr:y>
    </cdr:to>
    <cdr:sp macro="" textlink="">
      <cdr:nvSpPr>
        <cdr:cNvPr id="5" name="Textfeld 4"/>
        <cdr:cNvSpPr txBox="1"/>
      </cdr:nvSpPr>
      <cdr:spPr>
        <a:xfrm xmlns:a="http://schemas.openxmlformats.org/drawingml/2006/main">
          <a:off x="1440284" y="2734543"/>
          <a:ext cx="792088" cy="1058416"/>
        </a:xfrm>
        <a:prstGeom xmlns:a="http://schemas.openxmlformats.org/drawingml/2006/main" prst="rect">
          <a:avLst/>
        </a:prstGeom>
        <a:ln xmlns:a="http://schemas.openxmlformats.org/drawingml/2006/main" cap="flat">
          <a:noFill/>
        </a:ln>
      </cdr:spPr>
      <cdr:txBody>
        <a:bodyPr xmlns:a="http://schemas.openxmlformats.org/drawingml/2006/main" vertOverflow="clip" vert="vert270" wrap="none" lIns="91440" tIns="45720" rIns="91440" bIns="45720" rtlCol="0">
          <a:normAutofit/>
        </a:bodyPr>
        <a:lstStyle xmlns:a="http://schemas.openxmlformats.org/drawingml/2006/main"/>
        <a:p xmlns:a="http://schemas.openxmlformats.org/drawingml/2006/main">
          <a:r>
            <a:rPr lang="de-DE" sz="1400" b="1" dirty="0" smtClean="0"/>
            <a:t>28 Projekte</a:t>
          </a:r>
        </a:p>
        <a:p xmlns:a="http://schemas.openxmlformats.org/drawingml/2006/main">
          <a:r>
            <a:rPr lang="de-DE" sz="1400" b="1" dirty="0" smtClean="0"/>
            <a:t>eingereicht</a:t>
          </a:r>
          <a:endParaRPr lang="de-AT" sz="1400" b="1" dirty="0" smtClean="0"/>
        </a:p>
      </cdr:txBody>
    </cdr:sp>
  </cdr:relSizeAnchor>
  <cdr:relSizeAnchor xmlns:cdr="http://schemas.openxmlformats.org/drawingml/2006/chartDrawing">
    <cdr:from>
      <cdr:x>0.36112</cdr:x>
      <cdr:y>0.63329</cdr:y>
    </cdr:from>
    <cdr:to>
      <cdr:x>0.45139</cdr:x>
      <cdr:y>0.87841</cdr:y>
    </cdr:to>
    <cdr:sp macro="" textlink="">
      <cdr:nvSpPr>
        <cdr:cNvPr id="7" name="Textfeld 1"/>
        <cdr:cNvSpPr txBox="1"/>
      </cdr:nvSpPr>
      <cdr:spPr>
        <a:xfrm xmlns:a="http://schemas.openxmlformats.org/drawingml/2006/main">
          <a:off x="3168476" y="2734543"/>
          <a:ext cx="792088" cy="1058416"/>
        </a:xfrm>
        <a:prstGeom xmlns:a="http://schemas.openxmlformats.org/drawingml/2006/main" prst="rect">
          <a:avLst/>
        </a:prstGeom>
        <a:ln xmlns:a="http://schemas.openxmlformats.org/drawingml/2006/main" cap="flat">
          <a:noFill/>
        </a:ln>
      </cdr:spPr>
      <cdr:txBody>
        <a:bodyPr xmlns:a="http://schemas.openxmlformats.org/drawingml/2006/main" vert="vert270" wrap="none" lIns="91440" tIns="45720" rIns="91440" bIns="45720" rtlCol="0">
          <a:norm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400" b="1" dirty="0" smtClean="0"/>
            <a:t>32 Projekte</a:t>
          </a:r>
        </a:p>
        <a:p xmlns:a="http://schemas.openxmlformats.org/drawingml/2006/main">
          <a:r>
            <a:rPr lang="de-DE" sz="1400" b="1" dirty="0" smtClean="0"/>
            <a:t>eingereicht</a:t>
          </a:r>
          <a:endParaRPr lang="de-AT" sz="1400" b="1" dirty="0" smtClean="0"/>
        </a:p>
      </cdr:txBody>
    </cdr:sp>
  </cdr:relSizeAnchor>
  <cdr:relSizeAnchor xmlns:cdr="http://schemas.openxmlformats.org/drawingml/2006/chartDrawing">
    <cdr:from>
      <cdr:x>0.5745</cdr:x>
      <cdr:y>0.63329</cdr:y>
    </cdr:from>
    <cdr:to>
      <cdr:x>0.66477</cdr:x>
      <cdr:y>0.87841</cdr:y>
    </cdr:to>
    <cdr:sp macro="" textlink="">
      <cdr:nvSpPr>
        <cdr:cNvPr id="8" name="Textfeld 1"/>
        <cdr:cNvSpPr txBox="1"/>
      </cdr:nvSpPr>
      <cdr:spPr>
        <a:xfrm xmlns:a="http://schemas.openxmlformats.org/drawingml/2006/main">
          <a:off x="5040684" y="2734543"/>
          <a:ext cx="792088" cy="1058416"/>
        </a:xfrm>
        <a:prstGeom xmlns:a="http://schemas.openxmlformats.org/drawingml/2006/main" prst="rect">
          <a:avLst/>
        </a:prstGeom>
        <a:ln xmlns:a="http://schemas.openxmlformats.org/drawingml/2006/main" cap="flat">
          <a:noFill/>
        </a:ln>
      </cdr:spPr>
      <cdr:txBody>
        <a:bodyPr xmlns:a="http://schemas.openxmlformats.org/drawingml/2006/main" vert="vert270" wrap="none" lIns="91440" tIns="45720" rIns="91440" bIns="45720" rtlCol="0">
          <a:norm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400" b="1" dirty="0" smtClean="0"/>
            <a:t>28 Projekte</a:t>
          </a:r>
        </a:p>
        <a:p xmlns:a="http://schemas.openxmlformats.org/drawingml/2006/main">
          <a:r>
            <a:rPr lang="de-DE" sz="1400" b="1" dirty="0" smtClean="0"/>
            <a:t>eingereicht</a:t>
          </a:r>
          <a:endParaRPr lang="de-AT" sz="1400" b="1" dirty="0" smtClean="0"/>
        </a:p>
      </cdr:txBody>
    </cdr:sp>
  </cdr:relSizeAnchor>
  <cdr:relSizeAnchor xmlns:cdr="http://schemas.openxmlformats.org/drawingml/2006/chartDrawing">
    <cdr:from>
      <cdr:x>0.77967</cdr:x>
      <cdr:y>0.63329</cdr:y>
    </cdr:from>
    <cdr:to>
      <cdr:x>0.86994</cdr:x>
      <cdr:y>0.87841</cdr:y>
    </cdr:to>
    <cdr:sp macro="" textlink="">
      <cdr:nvSpPr>
        <cdr:cNvPr id="9" name="Textfeld 1"/>
        <cdr:cNvSpPr txBox="1"/>
      </cdr:nvSpPr>
      <cdr:spPr>
        <a:xfrm xmlns:a="http://schemas.openxmlformats.org/drawingml/2006/main">
          <a:off x="6840884" y="2734543"/>
          <a:ext cx="792088" cy="1058416"/>
        </a:xfrm>
        <a:prstGeom xmlns:a="http://schemas.openxmlformats.org/drawingml/2006/main" prst="rect">
          <a:avLst/>
        </a:prstGeom>
        <a:ln xmlns:a="http://schemas.openxmlformats.org/drawingml/2006/main" cap="flat">
          <a:noFill/>
        </a:ln>
      </cdr:spPr>
      <cdr:txBody>
        <a:bodyPr xmlns:a="http://schemas.openxmlformats.org/drawingml/2006/main" vert="vert270" wrap="none" lIns="91440" tIns="45720" rIns="91440" bIns="45720" rtlCol="0">
          <a:norm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400" b="1" dirty="0" smtClean="0"/>
            <a:t>43 Projekte</a:t>
          </a:r>
        </a:p>
        <a:p xmlns:a="http://schemas.openxmlformats.org/drawingml/2006/main">
          <a:r>
            <a:rPr lang="de-DE" sz="1400" b="1" dirty="0" smtClean="0"/>
            <a:t>eingereicht</a:t>
          </a:r>
          <a:endParaRPr lang="de-AT" sz="1400" b="1" dirty="0" smtClean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1482-FDF1-46DA-AF63-0B274463C424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2FB96-E06A-4A25-B750-84D969F380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10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52FFE-D935-480E-ADD5-3B8AAA831F6B}" type="datetimeFigureOut">
              <a:rPr lang="en-GB" smtClean="0"/>
              <a:pPr/>
              <a:t>09/02/2016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18121-AE3A-4938-9E6B-BCDCF8F5BCF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777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79388" y="2058417"/>
            <a:ext cx="8785100" cy="1298575"/>
          </a:xfrm>
        </p:spPr>
        <p:txBody>
          <a:bodyPr/>
          <a:lstStyle>
            <a:lvl1pPr>
              <a:defRPr sz="3900" baseline="0"/>
            </a:lvl1pPr>
          </a:lstStyle>
          <a:p>
            <a:r>
              <a:rPr lang="de-DE" dirty="0" smtClean="0"/>
              <a:t>Titelmasterformat durch Klicken bearbeiten (max. 2 Zeilen)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79388" y="3886200"/>
            <a:ext cx="8785100" cy="1752600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tx2"/>
                </a:solidFill>
              </a:defRPr>
            </a:lvl1pPr>
            <a:lvl2pPr marL="0" indent="0" algn="l">
              <a:buNone/>
              <a:defRPr sz="2000" baseline="0">
                <a:solidFill>
                  <a:schemeClr val="tx2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Name des Präsentierenden</a:t>
            </a:r>
            <a:br>
              <a:rPr lang="de-DE" dirty="0" smtClean="0"/>
            </a:br>
            <a:r>
              <a:rPr lang="de-DE" dirty="0" smtClean="0"/>
              <a:t>Org. Einheit</a:t>
            </a:r>
            <a:br>
              <a:rPr lang="de-DE" dirty="0" smtClean="0"/>
            </a:br>
            <a:r>
              <a:rPr lang="de-DE" dirty="0" smtClean="0"/>
              <a:t>Datum</a:t>
            </a:r>
            <a:endParaRPr lang="en-GB" dirty="0"/>
          </a:p>
        </p:txBody>
      </p:sp>
      <p:sp>
        <p:nvSpPr>
          <p:cNvPr id="8" name="Text Box 5"/>
          <p:cNvSpPr txBox="1">
            <a:spLocks noChangeArrowheads="1"/>
          </p:cNvSpPr>
          <p:nvPr userDrawn="1"/>
        </p:nvSpPr>
        <p:spPr bwMode="auto">
          <a:xfrm>
            <a:off x="4284811" y="1124744"/>
            <a:ext cx="33115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de-AT" sz="1000" dirty="0">
                <a:solidFill>
                  <a:schemeClr val="tx1"/>
                </a:solidFill>
              </a:rPr>
              <a:t>Wir stehen für </a:t>
            </a:r>
            <a:r>
              <a:rPr lang="de-AT" sz="1000" b="1" dirty="0">
                <a:solidFill>
                  <a:schemeClr val="tx1"/>
                </a:solidFill>
              </a:rPr>
              <a:t>Wettbewerb</a:t>
            </a:r>
            <a:r>
              <a:rPr lang="de-AT" sz="1000" dirty="0">
                <a:solidFill>
                  <a:schemeClr val="tx1"/>
                </a:solidFill>
              </a:rPr>
              <a:t> und </a:t>
            </a:r>
            <a:r>
              <a:rPr lang="de-AT" sz="1000" b="1" dirty="0">
                <a:solidFill>
                  <a:schemeClr val="tx1"/>
                </a:solidFill>
              </a:rPr>
              <a:t>Medienvielfalt</a:t>
            </a:r>
            <a:r>
              <a:rPr lang="de-AT" sz="10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3976"/>
            <a:ext cx="985737" cy="1309688"/>
          </a:xfrm>
          <a:prstGeom prst="rect">
            <a:avLst/>
          </a:prstGeom>
        </p:spPr>
      </p:pic>
      <p:sp>
        <p:nvSpPr>
          <p:cNvPr id="10" name="Datumsplatzhalter 3"/>
          <p:cNvSpPr>
            <a:spLocks noGrp="1"/>
          </p:cNvSpPr>
          <p:nvPr>
            <p:ph type="dt" sz="half" idx="14"/>
          </p:nvPr>
        </p:nvSpPr>
        <p:spPr>
          <a:xfrm>
            <a:off x="179512" y="6592267"/>
            <a:ext cx="792088" cy="292845"/>
          </a:xfrm>
        </p:spPr>
        <p:txBody>
          <a:bodyPr lIns="0"/>
          <a:lstStyle/>
          <a:p>
            <a:r>
              <a:rPr lang="de-DE" smtClean="0"/>
              <a:t>01.10.2015</a:t>
            </a:r>
            <a:endParaRPr lang="en-GB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043608" y="6592267"/>
            <a:ext cx="6768752" cy="292845"/>
          </a:xfrm>
        </p:spPr>
        <p:txBody>
          <a:bodyPr/>
          <a:lstStyle/>
          <a:p>
            <a:r>
              <a:rPr lang="de-DE" smtClean="0"/>
              <a:t>FERNSEHFONDS AUSTRIA – Neue Richtlinien 2015</a:t>
            </a:r>
            <a:endParaRPr lang="en-GB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7895196" y="6592267"/>
            <a:ext cx="1057516" cy="293117"/>
          </a:xfrm>
        </p:spPr>
        <p:txBody>
          <a:bodyPr rIns="0"/>
          <a:lstStyle/>
          <a:p>
            <a:fld id="{3532F95C-F709-42B5-A718-97FC8069B6D9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57116"/>
            <a:ext cx="1682874" cy="59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136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über ganz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de-DE" noProof="0" smtClean="0"/>
              <a:t>Bild durch Klicken auf Symbol hinzufügen</a:t>
            </a:r>
            <a:endParaRPr lang="de-AT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512" y="5805264"/>
            <a:ext cx="8773045" cy="72018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Bildbeschreibung bei Vollbild im Bild platzieren </a:t>
            </a:r>
            <a:br>
              <a:rPr lang="de-DE" dirty="0" smtClean="0"/>
            </a:br>
            <a:r>
              <a:rPr lang="de-DE" dirty="0" smtClean="0"/>
              <a:t>(Schriftfarbe anpassen)</a:t>
            </a:r>
            <a:endParaRPr lang="en-GB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4"/>
          </p:nvPr>
        </p:nvSpPr>
        <p:spPr>
          <a:xfrm>
            <a:off x="179512" y="6592267"/>
            <a:ext cx="792088" cy="292845"/>
          </a:xfrm>
        </p:spPr>
        <p:txBody>
          <a:bodyPr lIns="0"/>
          <a:lstStyle/>
          <a:p>
            <a:r>
              <a:rPr lang="de-DE" smtClean="0"/>
              <a:t>01.10.2015</a:t>
            </a:r>
            <a:endParaRPr lang="en-GB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043608" y="6592267"/>
            <a:ext cx="6768752" cy="292845"/>
          </a:xfrm>
        </p:spPr>
        <p:txBody>
          <a:bodyPr/>
          <a:lstStyle/>
          <a:p>
            <a:r>
              <a:rPr lang="de-DE" smtClean="0"/>
              <a:t>FERNSEHFONDS AUSTRIA – Neue Richtlinien 2015</a:t>
            </a:r>
            <a:endParaRPr lang="en-GB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7895196" y="6592267"/>
            <a:ext cx="1057516" cy="293117"/>
          </a:xfrm>
        </p:spPr>
        <p:txBody>
          <a:bodyPr rIns="0"/>
          <a:lstStyle/>
          <a:p>
            <a:fld id="{3532F95C-F709-42B5-A718-97FC8069B6D9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5831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Kern, 9 Fe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Kernaussage der Folie</a:t>
            </a:r>
            <a:br>
              <a:rPr lang="de-DE" dirty="0" smtClean="0"/>
            </a:br>
            <a:r>
              <a:rPr lang="de-DE" dirty="0" smtClean="0"/>
              <a:t>max. 2 Zeilen (sollte ein Satz sein, mit Punkt enden)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179512" y="2205039"/>
            <a:ext cx="2880320" cy="1151954"/>
          </a:xfrm>
          <a:prstGeom prst="roundRect">
            <a:avLst>
              <a:gd name="adj" fmla="val 5593"/>
            </a:avLst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(mind. 12 Punkt)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84167" y="2205039"/>
            <a:ext cx="2880445" cy="1151954"/>
          </a:xfrm>
          <a:prstGeom prst="roundRect">
            <a:avLst>
              <a:gd name="adj" fmla="val 6004"/>
            </a:avLst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389" y="1700213"/>
            <a:ext cx="8785224" cy="433387"/>
          </a:xfrm>
          <a:prstGeom prst="roundRect">
            <a:avLst>
              <a:gd name="adj" fmla="val 1587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Titel (einzeilig, nicht fett, ohne Punkt)</a:t>
            </a:r>
            <a:endParaRPr lang="en-GB" dirty="0"/>
          </a:p>
        </p:txBody>
      </p:sp>
      <p:sp>
        <p:nvSpPr>
          <p:cNvPr id="9" name="Inhaltsplatzhalter 3"/>
          <p:cNvSpPr>
            <a:spLocks noGrp="1"/>
          </p:cNvSpPr>
          <p:nvPr>
            <p:ph sz="half" idx="14"/>
          </p:nvPr>
        </p:nvSpPr>
        <p:spPr>
          <a:xfrm>
            <a:off x="3131840" y="2204864"/>
            <a:ext cx="2880445" cy="1152003"/>
          </a:xfrm>
          <a:prstGeom prst="roundRect">
            <a:avLst>
              <a:gd name="adj" fmla="val 5797"/>
            </a:avLst>
          </a:prstGeom>
          <a:ln cap="flat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de-DE" dirty="0" smtClean="0"/>
            </a:lvl1pPr>
            <a:lvl2pPr>
              <a:defRPr lang="de-DE" dirty="0" smtClean="0"/>
            </a:lvl2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sz="half" idx="15" hasCustomPrompt="1"/>
          </p:nvPr>
        </p:nvSpPr>
        <p:spPr>
          <a:xfrm>
            <a:off x="179513" y="3537906"/>
            <a:ext cx="2880320" cy="1151954"/>
          </a:xfrm>
          <a:prstGeom prst="roundRect">
            <a:avLst>
              <a:gd name="adj" fmla="val 5854"/>
            </a:avLst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(mind. 12 Punkt)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11" name="Inhaltsplatzhalter 3"/>
          <p:cNvSpPr>
            <a:spLocks noGrp="1"/>
          </p:cNvSpPr>
          <p:nvPr>
            <p:ph sz="half" idx="16"/>
          </p:nvPr>
        </p:nvSpPr>
        <p:spPr>
          <a:xfrm>
            <a:off x="6084168" y="3537906"/>
            <a:ext cx="2880445" cy="1151954"/>
          </a:xfrm>
          <a:prstGeom prst="roundRect">
            <a:avLst>
              <a:gd name="adj" fmla="val 5797"/>
            </a:avLst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2" name="Inhaltsplatzhalter 3"/>
          <p:cNvSpPr>
            <a:spLocks noGrp="1"/>
          </p:cNvSpPr>
          <p:nvPr>
            <p:ph sz="half" idx="17"/>
          </p:nvPr>
        </p:nvSpPr>
        <p:spPr>
          <a:xfrm>
            <a:off x="3131841" y="3537731"/>
            <a:ext cx="2880445" cy="1152003"/>
          </a:xfrm>
          <a:prstGeom prst="roundRect">
            <a:avLst>
              <a:gd name="adj" fmla="val 5591"/>
            </a:avLst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3" name="Inhaltsplatzhalter 2"/>
          <p:cNvSpPr>
            <a:spLocks noGrp="1"/>
          </p:cNvSpPr>
          <p:nvPr>
            <p:ph sz="half" idx="18" hasCustomPrompt="1"/>
          </p:nvPr>
        </p:nvSpPr>
        <p:spPr>
          <a:xfrm>
            <a:off x="179513" y="4869335"/>
            <a:ext cx="2880320" cy="1151954"/>
          </a:xfrm>
          <a:prstGeom prst="roundRect">
            <a:avLst>
              <a:gd name="adj" fmla="val 6004"/>
            </a:avLst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(mind. 12 Punkt)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14" name="Inhaltsplatzhalter 3"/>
          <p:cNvSpPr>
            <a:spLocks noGrp="1"/>
          </p:cNvSpPr>
          <p:nvPr>
            <p:ph sz="half" idx="19"/>
          </p:nvPr>
        </p:nvSpPr>
        <p:spPr>
          <a:xfrm>
            <a:off x="6084168" y="4869335"/>
            <a:ext cx="2880445" cy="1151954"/>
          </a:xfrm>
          <a:prstGeom prst="roundRect">
            <a:avLst>
              <a:gd name="adj" fmla="val 6004"/>
            </a:avLst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5" name="Inhaltsplatzhalter 3"/>
          <p:cNvSpPr>
            <a:spLocks noGrp="1"/>
          </p:cNvSpPr>
          <p:nvPr>
            <p:ph sz="half" idx="20"/>
          </p:nvPr>
        </p:nvSpPr>
        <p:spPr>
          <a:xfrm>
            <a:off x="3131841" y="4869160"/>
            <a:ext cx="2880445" cy="1152003"/>
          </a:xfrm>
          <a:prstGeom prst="roundRect">
            <a:avLst>
              <a:gd name="adj" fmla="val 5591"/>
            </a:avLst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6" name="Datumsplatzhalter 3"/>
          <p:cNvSpPr txBox="1">
            <a:spLocks/>
          </p:cNvSpPr>
          <p:nvPr userDrawn="1"/>
        </p:nvSpPr>
        <p:spPr>
          <a:xfrm>
            <a:off x="179512" y="6592267"/>
            <a:ext cx="792088" cy="29284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42A274-7580-4E47-9434-269BF7E125B4}" type="datetime1">
              <a:rPr lang="de-AT" smtClean="0"/>
              <a:pPr/>
              <a:t>09.02.2016</a:t>
            </a:fld>
            <a:endParaRPr lang="en-GB" dirty="0"/>
          </a:p>
        </p:txBody>
      </p:sp>
      <p:sp>
        <p:nvSpPr>
          <p:cNvPr id="17" name="Fußzeilenplatzhalter 4"/>
          <p:cNvSpPr txBox="1">
            <a:spLocks/>
          </p:cNvSpPr>
          <p:nvPr userDrawn="1"/>
        </p:nvSpPr>
        <p:spPr>
          <a:xfrm>
            <a:off x="1043608" y="6592267"/>
            <a:ext cx="6768752" cy="292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mtClean="0"/>
              <a:t>Im Menü Einfügen – Kopf- und Fußzeile den gewünschten Text einfügen</a:t>
            </a:r>
            <a:endParaRPr lang="en-GB" dirty="0"/>
          </a:p>
        </p:txBody>
      </p:sp>
      <p:sp>
        <p:nvSpPr>
          <p:cNvPr id="18" name="Foliennummernplatzhalter 5"/>
          <p:cNvSpPr txBox="1">
            <a:spLocks/>
          </p:cNvSpPr>
          <p:nvPr userDrawn="1"/>
        </p:nvSpPr>
        <p:spPr>
          <a:xfrm>
            <a:off x="7895196" y="6592267"/>
            <a:ext cx="1057516" cy="29311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32F95C-F709-42B5-A718-97FC8069B6D9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679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Kernaussage der Folie</a:t>
            </a:r>
            <a:br>
              <a:rPr lang="de-DE" dirty="0" smtClean="0"/>
            </a:br>
            <a:r>
              <a:rPr lang="de-DE" dirty="0" smtClean="0"/>
              <a:t>max. 2 Zeilen (sollte ein Satz sein, mit Punkt enden)</a:t>
            </a:r>
            <a:endParaRPr lang="en-GB" dirty="0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4"/>
          </p:nvPr>
        </p:nvSpPr>
        <p:spPr>
          <a:xfrm>
            <a:off x="179512" y="6592267"/>
            <a:ext cx="792088" cy="292845"/>
          </a:xfrm>
        </p:spPr>
        <p:txBody>
          <a:bodyPr lIns="0"/>
          <a:lstStyle/>
          <a:p>
            <a:r>
              <a:rPr lang="de-DE" smtClean="0"/>
              <a:t>01.10.2015</a:t>
            </a:r>
            <a:endParaRPr lang="en-GB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043608" y="6592267"/>
            <a:ext cx="6768752" cy="292845"/>
          </a:xfrm>
        </p:spPr>
        <p:txBody>
          <a:bodyPr/>
          <a:lstStyle/>
          <a:p>
            <a:r>
              <a:rPr lang="de-DE" smtClean="0"/>
              <a:t>FERNSEHFONDS AUSTRIA – Neue Richtlinien 2015</a:t>
            </a:r>
            <a:endParaRPr lang="en-GB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7895196" y="6592267"/>
            <a:ext cx="1057516" cy="293117"/>
          </a:xfrm>
        </p:spPr>
        <p:txBody>
          <a:bodyPr rIns="0"/>
          <a:lstStyle/>
          <a:p>
            <a:fld id="{3532F95C-F709-42B5-A718-97FC8069B6D9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249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>
          <a:xfrm>
            <a:off x="179512" y="6592267"/>
            <a:ext cx="792088" cy="292845"/>
          </a:xfrm>
        </p:spPr>
        <p:txBody>
          <a:bodyPr lIns="0"/>
          <a:lstStyle/>
          <a:p>
            <a:r>
              <a:rPr lang="de-DE" smtClean="0"/>
              <a:t>01.10.2015</a:t>
            </a:r>
            <a:endParaRPr lang="en-GB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043608" y="6592267"/>
            <a:ext cx="6768752" cy="292845"/>
          </a:xfrm>
        </p:spPr>
        <p:txBody>
          <a:bodyPr/>
          <a:lstStyle/>
          <a:p>
            <a:r>
              <a:rPr lang="de-DE" smtClean="0"/>
              <a:t>FERNSEHFONDS AUSTRIA – Neue Richtlinien 2015</a:t>
            </a:r>
            <a:endParaRPr lang="en-GB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7895196" y="6592267"/>
            <a:ext cx="1057516" cy="293117"/>
          </a:xfrm>
        </p:spPr>
        <p:txBody>
          <a:bodyPr rIns="0"/>
          <a:lstStyle/>
          <a:p>
            <a:fld id="{3532F95C-F709-42B5-A718-97FC8069B6D9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0829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D Schriften und Schriftfar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 userDrawn="1"/>
        </p:nvSpPr>
        <p:spPr>
          <a:xfrm>
            <a:off x="179387" y="2205038"/>
            <a:ext cx="8785225" cy="4320306"/>
          </a:xfrm>
          <a:prstGeom prst="rect">
            <a:avLst/>
          </a:prstGeom>
          <a:ln cap="flat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55600" lvl="0" indent="-3556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  <a:lvl2pPr marL="628650" lvl="1" indent="-27305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2pPr>
            <a:lvl3pPr marL="808038" lvl="2" indent="-179388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chemeClr val="tx2">
                    <a:lumMod val="65000"/>
                    <a:lumOff val="35000"/>
                  </a:schemeClr>
                </a:solidFill>
              </a:defRPr>
            </a:lvl3pPr>
            <a:lvl4pPr marL="985838" lvl="3" indent="-177800">
              <a:spcBef>
                <a:spcPct val="20000"/>
              </a:spcBef>
              <a:buFont typeface="Wingdings" pitchFamily="2" charset="2"/>
              <a:buChar char="§"/>
              <a:defRPr sz="1400">
                <a:solidFill>
                  <a:schemeClr val="tx2">
                    <a:lumMod val="65000"/>
                    <a:lumOff val="35000"/>
                  </a:schemeClr>
                </a:solidFill>
              </a:defRPr>
            </a:lvl4pPr>
            <a:lvl5pPr indent="0">
              <a:spcBef>
                <a:spcPct val="20000"/>
              </a:spcBef>
              <a:buFont typeface="Wingdings" pitchFamily="2" charset="2"/>
              <a:buNone/>
              <a:defRPr sz="2000">
                <a:solidFill>
                  <a:schemeClr val="tx2">
                    <a:lumMod val="65000"/>
                    <a:lumOff val="3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/>
            <a:r>
              <a:rPr lang="de-DE" dirty="0" smtClean="0"/>
              <a:t>Titel sind in der Farbe Blau1 (RTR-Blau), 22 </a:t>
            </a:r>
            <a:r>
              <a:rPr lang="de-DE" dirty="0" err="1" smtClean="0"/>
              <a:t>pkt.</a:t>
            </a:r>
            <a:endParaRPr lang="de-DE" dirty="0" smtClean="0"/>
          </a:p>
          <a:p>
            <a:pPr lvl="0"/>
            <a:r>
              <a:rPr lang="de-DE" dirty="0" smtClean="0"/>
              <a:t>Texte in Textfeldern sind Schwarz heller 35%,</a:t>
            </a:r>
            <a:br>
              <a:rPr lang="de-DE" dirty="0" smtClean="0"/>
            </a:br>
            <a:r>
              <a:rPr lang="de-DE" dirty="0" smtClean="0"/>
              <a:t>in der ersten Ebene 20 </a:t>
            </a:r>
            <a:r>
              <a:rPr lang="de-DE" dirty="0" err="1" smtClean="0"/>
              <a:t>pkt.</a:t>
            </a:r>
            <a:endParaRPr lang="de-DE" dirty="0" smtClean="0"/>
          </a:p>
          <a:p>
            <a:pPr lvl="1"/>
            <a:r>
              <a:rPr lang="de-DE" dirty="0" smtClean="0"/>
              <a:t>In der zweiten Ebene 18 </a:t>
            </a:r>
            <a:r>
              <a:rPr lang="de-DE" dirty="0" err="1" smtClean="0"/>
              <a:t>pkt.</a:t>
            </a:r>
            <a:endParaRPr lang="de-DE" dirty="0" smtClean="0"/>
          </a:p>
          <a:p>
            <a:pPr lvl="2"/>
            <a:r>
              <a:rPr lang="de-DE" dirty="0" smtClean="0"/>
              <a:t>In der dritte Ebene 16 </a:t>
            </a:r>
            <a:r>
              <a:rPr lang="de-DE" dirty="0" err="1" smtClean="0"/>
              <a:t>pkt.</a:t>
            </a:r>
            <a:endParaRPr lang="de-DE" dirty="0" smtClean="0"/>
          </a:p>
          <a:p>
            <a:pPr lvl="3"/>
            <a:r>
              <a:rPr lang="de-DE" dirty="0" smtClean="0"/>
              <a:t>In der vierte Ebene 14 </a:t>
            </a:r>
            <a:r>
              <a:rPr lang="de-DE" dirty="0" err="1" smtClean="0"/>
              <a:t>pkt.</a:t>
            </a:r>
            <a:endParaRPr lang="de-DE" dirty="0" smtClean="0"/>
          </a:p>
          <a:p>
            <a:pPr lvl="0"/>
            <a:r>
              <a:rPr lang="de-DE" dirty="0" smtClean="0"/>
              <a:t>Die Texte sind immer Linksbündig, in den hinterlegten Balken mittig</a:t>
            </a:r>
          </a:p>
          <a:p>
            <a:pPr lvl="0"/>
            <a:r>
              <a:rPr lang="de-DE" dirty="0" err="1" smtClean="0"/>
              <a:t>Bullets</a:t>
            </a:r>
            <a:r>
              <a:rPr lang="de-DE" dirty="0" smtClean="0"/>
              <a:t> sind aus der Schrift Wingdings, schwarz heller 35%</a:t>
            </a:r>
          </a:p>
          <a:p>
            <a:pPr lvl="0"/>
            <a:r>
              <a:rPr lang="de-DE" dirty="0" smtClean="0"/>
              <a:t>Kleinste Schriftgröße in Textfeldern: 12 </a:t>
            </a:r>
            <a:r>
              <a:rPr lang="de-DE" dirty="0" err="1" smtClean="0"/>
              <a:t>pkt.</a:t>
            </a:r>
            <a:endParaRPr lang="de-DE" dirty="0" smtClean="0"/>
          </a:p>
          <a:p>
            <a:pPr lvl="0"/>
            <a:r>
              <a:rPr lang="de-DE" dirty="0" smtClean="0"/>
              <a:t>Fußzeile Schriftgröße 8 </a:t>
            </a:r>
            <a:r>
              <a:rPr lang="de-DE" dirty="0" err="1" smtClean="0"/>
              <a:t>pkt.</a:t>
            </a:r>
            <a:endParaRPr lang="de-DE" dirty="0" smtClean="0"/>
          </a:p>
        </p:txBody>
      </p:sp>
      <p:sp>
        <p:nvSpPr>
          <p:cNvPr id="5" name="Abgerundetes Rechteck 4"/>
          <p:cNvSpPr/>
          <p:nvPr userDrawn="1"/>
        </p:nvSpPr>
        <p:spPr>
          <a:xfrm>
            <a:off x="179386" y="2197816"/>
            <a:ext cx="8785225" cy="3817496"/>
          </a:xfrm>
          <a:prstGeom prst="roundRect">
            <a:avLst>
              <a:gd name="adj" fmla="val 1752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Schriften und Schriftfarben</a:t>
            </a:r>
            <a:endParaRPr lang="en-GB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389" y="1700213"/>
            <a:ext cx="8785224" cy="433387"/>
          </a:xfrm>
          <a:prstGeom prst="roundRect">
            <a:avLst>
              <a:gd name="adj" fmla="val 1587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Als Schrift wird „Arial“ verwendet, für Sonderzeichen „Wingdings“</a:t>
            </a:r>
            <a:endParaRPr lang="en-GB" dirty="0"/>
          </a:p>
        </p:txBody>
      </p:sp>
      <p:sp>
        <p:nvSpPr>
          <p:cNvPr id="9" name="Abgerundetes Rechteck 8"/>
          <p:cNvSpPr/>
          <p:nvPr userDrawn="1"/>
        </p:nvSpPr>
        <p:spPr>
          <a:xfrm>
            <a:off x="179512" y="2204864"/>
            <a:ext cx="8773200" cy="4320480"/>
          </a:xfrm>
          <a:prstGeom prst="roundRect">
            <a:avLst>
              <a:gd name="adj" fmla="val 1583"/>
            </a:avLst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4"/>
          </p:nvPr>
        </p:nvSpPr>
        <p:spPr>
          <a:xfrm>
            <a:off x="179512" y="6592267"/>
            <a:ext cx="792088" cy="292845"/>
          </a:xfrm>
        </p:spPr>
        <p:txBody>
          <a:bodyPr lIns="0"/>
          <a:lstStyle/>
          <a:p>
            <a:r>
              <a:rPr lang="de-DE" smtClean="0"/>
              <a:t>01.10.2015</a:t>
            </a:r>
            <a:endParaRPr lang="en-GB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043608" y="6592267"/>
            <a:ext cx="6768752" cy="292845"/>
          </a:xfrm>
        </p:spPr>
        <p:txBody>
          <a:bodyPr/>
          <a:lstStyle/>
          <a:p>
            <a:r>
              <a:rPr lang="de-DE" smtClean="0"/>
              <a:t>FERNSEHFONDS AUSTRIA – Neue Richtlinien 2015</a:t>
            </a:r>
            <a:endParaRPr lang="en-GB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7895196" y="6592267"/>
            <a:ext cx="1057516" cy="293117"/>
          </a:xfrm>
        </p:spPr>
        <p:txBody>
          <a:bodyPr rIns="0"/>
          <a:lstStyle/>
          <a:p>
            <a:fld id="{3532F95C-F709-42B5-A718-97FC8069B6D9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172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D Farbska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Abgerundetes Rechteck 37"/>
          <p:cNvSpPr/>
          <p:nvPr userDrawn="1"/>
        </p:nvSpPr>
        <p:spPr>
          <a:xfrm>
            <a:off x="179386" y="2197816"/>
            <a:ext cx="8785225" cy="4327528"/>
          </a:xfrm>
          <a:prstGeom prst="roundRect">
            <a:avLst>
              <a:gd name="adj" fmla="val 1627"/>
            </a:avLst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Folienfarbskala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304800" y="2276872"/>
            <a:ext cx="1619250" cy="684213"/>
          </a:xfrm>
          <a:prstGeom prst="roundRect">
            <a:avLst>
              <a:gd name="adj" fmla="val 12812"/>
            </a:avLst>
          </a:prstGeom>
          <a:solidFill>
            <a:srgbClr val="004687"/>
          </a:solidFill>
          <a:ln>
            <a:noFill/>
          </a:ln>
          <a:effectLst/>
        </p:spPr>
        <p:txBody>
          <a:bodyPr wrap="none" anchor="ctr"/>
          <a:lstStyle/>
          <a:p>
            <a:pPr algn="l"/>
            <a:endParaRPr lang="de-AT" sz="12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2033588" y="2276872"/>
            <a:ext cx="1619250" cy="684213"/>
          </a:xfrm>
          <a:prstGeom prst="roundRect">
            <a:avLst>
              <a:gd name="adj" fmla="val 11527"/>
            </a:avLst>
          </a:prstGeom>
          <a:solidFill>
            <a:srgbClr val="990000"/>
          </a:solidFill>
          <a:ln>
            <a:noFill/>
          </a:ln>
          <a:effectLst/>
        </p:spPr>
        <p:txBody>
          <a:bodyPr wrap="none" anchor="ctr"/>
          <a:lstStyle/>
          <a:p>
            <a:pPr algn="l"/>
            <a:endParaRPr lang="de-AT" sz="12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 userDrawn="1"/>
        </p:nvSpPr>
        <p:spPr bwMode="auto">
          <a:xfrm>
            <a:off x="5491163" y="2276872"/>
            <a:ext cx="1619250" cy="684213"/>
          </a:xfrm>
          <a:prstGeom prst="roundRect">
            <a:avLst>
              <a:gd name="adj" fmla="val 11527"/>
            </a:avLst>
          </a:prstGeom>
          <a:solidFill>
            <a:srgbClr val="006600"/>
          </a:solidFill>
          <a:ln>
            <a:noFill/>
          </a:ln>
          <a:effectLst/>
        </p:spPr>
        <p:txBody>
          <a:bodyPr wrap="none" anchor="ctr"/>
          <a:lstStyle/>
          <a:p>
            <a:endParaRPr lang="de-AT" sz="12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4"/>
          <p:cNvSpPr>
            <a:spLocks noChangeArrowheads="1"/>
          </p:cNvSpPr>
          <p:nvPr userDrawn="1"/>
        </p:nvSpPr>
        <p:spPr bwMode="auto">
          <a:xfrm>
            <a:off x="7219950" y="2276872"/>
            <a:ext cx="1619250" cy="684213"/>
          </a:xfrm>
          <a:prstGeom prst="roundRect">
            <a:avLst>
              <a:gd name="adj" fmla="val 12812"/>
            </a:avLst>
          </a:prstGeom>
          <a:solidFill>
            <a:srgbClr val="000000"/>
          </a:solidFill>
          <a:ln>
            <a:noFill/>
          </a:ln>
          <a:effectLst/>
        </p:spPr>
        <p:txBody>
          <a:bodyPr wrap="none" anchor="ctr"/>
          <a:lstStyle/>
          <a:p>
            <a:endParaRPr lang="de-AT" sz="12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21"/>
          <p:cNvSpPr>
            <a:spLocks noChangeArrowheads="1"/>
          </p:cNvSpPr>
          <p:nvPr userDrawn="1"/>
        </p:nvSpPr>
        <p:spPr bwMode="auto">
          <a:xfrm>
            <a:off x="304800" y="3648472"/>
            <a:ext cx="1619250" cy="684213"/>
          </a:xfrm>
          <a:prstGeom prst="roundRect">
            <a:avLst>
              <a:gd name="adj" fmla="val 12812"/>
            </a:avLst>
          </a:prstGeom>
          <a:solidFill>
            <a:srgbClr val="8291BE"/>
          </a:solidFill>
          <a:ln>
            <a:noFill/>
          </a:ln>
          <a:effectLst/>
        </p:spPr>
        <p:txBody>
          <a:bodyPr wrap="none" anchor="ctr"/>
          <a:lstStyle/>
          <a:p>
            <a:pPr algn="l"/>
            <a:endParaRPr lang="de-AT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23"/>
          <p:cNvSpPr>
            <a:spLocks noChangeArrowheads="1"/>
          </p:cNvSpPr>
          <p:nvPr userDrawn="1"/>
        </p:nvSpPr>
        <p:spPr bwMode="auto">
          <a:xfrm>
            <a:off x="3762375" y="2276872"/>
            <a:ext cx="1619250" cy="684213"/>
          </a:xfrm>
          <a:prstGeom prst="roundRect">
            <a:avLst>
              <a:gd name="adj" fmla="val 12812"/>
            </a:avLst>
          </a:prstGeom>
          <a:solidFill>
            <a:srgbClr val="F59100"/>
          </a:solidFill>
          <a:ln>
            <a:noFill/>
          </a:ln>
          <a:effectLst/>
        </p:spPr>
        <p:txBody>
          <a:bodyPr wrap="none" anchor="ctr"/>
          <a:lstStyle/>
          <a:p>
            <a:endParaRPr lang="de-AT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8"/>
          <p:cNvSpPr>
            <a:spLocks noChangeArrowheads="1"/>
          </p:cNvSpPr>
          <p:nvPr userDrawn="1"/>
        </p:nvSpPr>
        <p:spPr bwMode="auto">
          <a:xfrm>
            <a:off x="7219950" y="3648472"/>
            <a:ext cx="1619250" cy="684213"/>
          </a:xfrm>
          <a:prstGeom prst="roundRect">
            <a:avLst>
              <a:gd name="adj" fmla="val 12812"/>
            </a:avLst>
          </a:prstGeom>
          <a:solidFill>
            <a:srgbClr val="777777"/>
          </a:solidFill>
          <a:ln>
            <a:noFill/>
          </a:ln>
          <a:effectLst/>
        </p:spPr>
        <p:txBody>
          <a:bodyPr wrap="none" anchor="ctr"/>
          <a:lstStyle/>
          <a:p>
            <a:endParaRPr lang="de-AT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9"/>
          <p:cNvSpPr>
            <a:spLocks noChangeArrowheads="1"/>
          </p:cNvSpPr>
          <p:nvPr userDrawn="1"/>
        </p:nvSpPr>
        <p:spPr bwMode="auto">
          <a:xfrm>
            <a:off x="7219950" y="5020072"/>
            <a:ext cx="1619250" cy="684213"/>
          </a:xfrm>
          <a:prstGeom prst="roundRect">
            <a:avLst>
              <a:gd name="adj" fmla="val 11527"/>
            </a:avLst>
          </a:prstGeom>
          <a:solidFill>
            <a:srgbClr val="C0C0C0"/>
          </a:solidFill>
          <a:ln>
            <a:noFill/>
          </a:ln>
          <a:effectLst/>
        </p:spPr>
        <p:txBody>
          <a:bodyPr wrap="none" anchor="ctr"/>
          <a:lstStyle/>
          <a:p>
            <a:endParaRPr lang="de-AT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35"/>
          <p:cNvSpPr>
            <a:spLocks noChangeArrowheads="1"/>
          </p:cNvSpPr>
          <p:nvPr userDrawn="1"/>
        </p:nvSpPr>
        <p:spPr bwMode="auto">
          <a:xfrm>
            <a:off x="2033588" y="3648472"/>
            <a:ext cx="1619250" cy="684213"/>
          </a:xfrm>
          <a:prstGeom prst="roundRect">
            <a:avLst>
              <a:gd name="adj" fmla="val 12812"/>
            </a:avLst>
          </a:prstGeom>
          <a:solidFill>
            <a:srgbClr val="D70000"/>
          </a:solidFill>
          <a:ln>
            <a:noFill/>
          </a:ln>
          <a:effectLst/>
        </p:spPr>
        <p:txBody>
          <a:bodyPr wrap="none" anchor="ctr"/>
          <a:lstStyle/>
          <a:p>
            <a:pPr algn="l"/>
            <a:endParaRPr lang="de-AT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41"/>
          <p:cNvSpPr>
            <a:spLocks noChangeArrowheads="1"/>
          </p:cNvSpPr>
          <p:nvPr userDrawn="1"/>
        </p:nvSpPr>
        <p:spPr bwMode="auto">
          <a:xfrm>
            <a:off x="304800" y="5020072"/>
            <a:ext cx="1619250" cy="684213"/>
          </a:xfrm>
          <a:prstGeom prst="roundRect">
            <a:avLst>
              <a:gd name="adj" fmla="val 12812"/>
            </a:avLst>
          </a:prstGeom>
          <a:solidFill>
            <a:srgbClr val="B9C3DC"/>
          </a:solidFill>
          <a:ln>
            <a:noFill/>
          </a:ln>
          <a:effectLst/>
        </p:spPr>
        <p:txBody>
          <a:bodyPr wrap="none" anchor="ctr"/>
          <a:lstStyle/>
          <a:p>
            <a:pPr algn="l"/>
            <a:endParaRPr lang="de-AT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46"/>
          <p:cNvSpPr>
            <a:spLocks noChangeArrowheads="1"/>
          </p:cNvSpPr>
          <p:nvPr userDrawn="1"/>
        </p:nvSpPr>
        <p:spPr bwMode="auto">
          <a:xfrm>
            <a:off x="2033588" y="5020072"/>
            <a:ext cx="1619250" cy="684213"/>
          </a:xfrm>
          <a:prstGeom prst="roundRect">
            <a:avLst>
              <a:gd name="adj" fmla="val 12812"/>
            </a:avLst>
          </a:prstGeom>
          <a:solidFill>
            <a:srgbClr val="F55555"/>
          </a:solidFill>
          <a:ln>
            <a:noFill/>
          </a:ln>
          <a:effectLst/>
        </p:spPr>
        <p:txBody>
          <a:bodyPr wrap="none" anchor="ctr"/>
          <a:lstStyle/>
          <a:p>
            <a:pPr algn="l"/>
            <a:endParaRPr lang="de-AT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59"/>
          <p:cNvSpPr>
            <a:spLocks noChangeArrowheads="1"/>
          </p:cNvSpPr>
          <p:nvPr userDrawn="1"/>
        </p:nvSpPr>
        <p:spPr bwMode="auto">
          <a:xfrm>
            <a:off x="5491163" y="3648472"/>
            <a:ext cx="1619250" cy="684213"/>
          </a:xfrm>
          <a:prstGeom prst="roundRect">
            <a:avLst>
              <a:gd name="adj" fmla="val 11527"/>
            </a:avLst>
          </a:prstGeom>
          <a:solidFill>
            <a:srgbClr val="008C00"/>
          </a:solidFill>
          <a:ln>
            <a:noFill/>
          </a:ln>
          <a:effectLst/>
        </p:spPr>
        <p:txBody>
          <a:bodyPr wrap="none" anchor="ctr"/>
          <a:lstStyle/>
          <a:p>
            <a:endParaRPr lang="de-AT" sz="12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60"/>
          <p:cNvSpPr>
            <a:spLocks noChangeArrowheads="1"/>
          </p:cNvSpPr>
          <p:nvPr userDrawn="1"/>
        </p:nvSpPr>
        <p:spPr bwMode="auto">
          <a:xfrm>
            <a:off x="3762375" y="3648472"/>
            <a:ext cx="1619250" cy="684213"/>
          </a:xfrm>
          <a:prstGeom prst="roundRect">
            <a:avLst>
              <a:gd name="adj" fmla="val 10242"/>
            </a:avLst>
          </a:prstGeom>
          <a:solidFill>
            <a:srgbClr val="F5AA23"/>
          </a:solidFill>
          <a:ln>
            <a:noFill/>
          </a:ln>
          <a:effectLst/>
        </p:spPr>
        <p:txBody>
          <a:bodyPr wrap="none" anchor="ctr"/>
          <a:lstStyle/>
          <a:p>
            <a:endParaRPr lang="de-AT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61"/>
          <p:cNvSpPr>
            <a:spLocks noChangeArrowheads="1"/>
          </p:cNvSpPr>
          <p:nvPr userDrawn="1"/>
        </p:nvSpPr>
        <p:spPr bwMode="auto">
          <a:xfrm>
            <a:off x="3762375" y="5020072"/>
            <a:ext cx="1619250" cy="684213"/>
          </a:xfrm>
          <a:prstGeom prst="roundRect">
            <a:avLst>
              <a:gd name="adj" fmla="val 11527"/>
            </a:avLst>
          </a:prstGeom>
          <a:solidFill>
            <a:srgbClr val="FFD291"/>
          </a:solidFill>
          <a:ln>
            <a:noFill/>
          </a:ln>
          <a:effectLst/>
        </p:spPr>
        <p:txBody>
          <a:bodyPr wrap="none" anchor="ctr"/>
          <a:lstStyle/>
          <a:p>
            <a:endParaRPr lang="de-AT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62"/>
          <p:cNvSpPr>
            <a:spLocks noChangeArrowheads="1"/>
          </p:cNvSpPr>
          <p:nvPr userDrawn="1"/>
        </p:nvSpPr>
        <p:spPr bwMode="auto">
          <a:xfrm>
            <a:off x="5491163" y="5020072"/>
            <a:ext cx="1619250" cy="684213"/>
          </a:xfrm>
          <a:prstGeom prst="roundRect">
            <a:avLst>
              <a:gd name="adj" fmla="val 12812"/>
            </a:avLst>
          </a:prstGeom>
          <a:solidFill>
            <a:srgbClr val="AACD55"/>
          </a:solidFill>
          <a:ln>
            <a:noFill/>
          </a:ln>
          <a:effectLst/>
        </p:spPr>
        <p:txBody>
          <a:bodyPr wrap="none" anchor="ctr"/>
          <a:lstStyle/>
          <a:p>
            <a:endParaRPr lang="de-AT" sz="12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67"/>
          <p:cNvSpPr>
            <a:spLocks noChangeArrowheads="1"/>
          </p:cNvSpPr>
          <p:nvPr userDrawn="1"/>
        </p:nvSpPr>
        <p:spPr bwMode="auto">
          <a:xfrm>
            <a:off x="304800" y="3038872"/>
            <a:ext cx="1600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defTabSz="714375"/>
            <a:r>
              <a:rPr lang="de-AT" sz="1000" b="1" dirty="0">
                <a:latin typeface="Arial" pitchFamily="34" charset="0"/>
                <a:cs typeface="Arial" pitchFamily="34" charset="0"/>
              </a:rPr>
              <a:t>Blau </a:t>
            </a:r>
            <a:r>
              <a:rPr lang="de-AT" sz="1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de-AT" sz="1000" b="1" dirty="0">
                <a:latin typeface="Arial" pitchFamily="34" charset="0"/>
                <a:cs typeface="Arial" pitchFamily="34" charset="0"/>
              </a:rPr>
              <a:t>	</a:t>
            </a:r>
            <a:r>
              <a:rPr lang="de-AT" sz="1000" dirty="0">
                <a:latin typeface="Arial" pitchFamily="34" charset="0"/>
                <a:cs typeface="Arial" pitchFamily="34" charset="0"/>
              </a:rPr>
              <a:t>R = 0</a:t>
            </a:r>
          </a:p>
          <a:p>
            <a:pPr algn="l" defTabSz="714375"/>
            <a:r>
              <a:rPr lang="de-AT" sz="1000" b="1" dirty="0" smtClean="0">
                <a:latin typeface="Arial" pitchFamily="34" charset="0"/>
                <a:cs typeface="Arial" pitchFamily="34" charset="0"/>
              </a:rPr>
              <a:t>RTR-Blau</a:t>
            </a:r>
            <a:r>
              <a:rPr lang="de-AT" sz="1000" dirty="0" smtClean="0">
                <a:latin typeface="Arial" pitchFamily="34" charset="0"/>
                <a:cs typeface="Arial" pitchFamily="34" charset="0"/>
              </a:rPr>
              <a:t>	G </a:t>
            </a:r>
            <a:r>
              <a:rPr lang="de-AT" sz="1000" dirty="0">
                <a:latin typeface="Arial" pitchFamily="34" charset="0"/>
                <a:cs typeface="Arial" pitchFamily="34" charset="0"/>
              </a:rPr>
              <a:t>= 70</a:t>
            </a:r>
          </a:p>
          <a:p>
            <a:pPr algn="l" defTabSz="714375"/>
            <a:r>
              <a:rPr lang="de-AT" sz="1000" dirty="0">
                <a:latin typeface="Arial" pitchFamily="34" charset="0"/>
                <a:cs typeface="Arial" pitchFamily="34" charset="0"/>
              </a:rPr>
              <a:t>	B = 135</a:t>
            </a:r>
            <a:r>
              <a:rPr lang="de-AT" sz="10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3" name="Rectangle 68"/>
          <p:cNvSpPr>
            <a:spLocks noChangeArrowheads="1"/>
          </p:cNvSpPr>
          <p:nvPr userDrawn="1"/>
        </p:nvSpPr>
        <p:spPr bwMode="auto">
          <a:xfrm>
            <a:off x="304800" y="4410472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defTabSz="571500"/>
            <a:r>
              <a:rPr lang="de-AT" sz="1000" b="1">
                <a:latin typeface="Arial" pitchFamily="34" charset="0"/>
                <a:cs typeface="Arial" pitchFamily="34" charset="0"/>
              </a:rPr>
              <a:t>Blau 2	</a:t>
            </a:r>
            <a:r>
              <a:rPr lang="de-AT" sz="1000">
                <a:latin typeface="Arial" pitchFamily="34" charset="0"/>
                <a:cs typeface="Arial" pitchFamily="34" charset="0"/>
              </a:rPr>
              <a:t>R = 130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G = 145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B = 190</a:t>
            </a:r>
            <a:r>
              <a:rPr lang="de-AT" sz="1000" b="1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4" name="Rectangle 69"/>
          <p:cNvSpPr>
            <a:spLocks noChangeArrowheads="1"/>
          </p:cNvSpPr>
          <p:nvPr userDrawn="1"/>
        </p:nvSpPr>
        <p:spPr bwMode="auto">
          <a:xfrm>
            <a:off x="304800" y="5782072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defTabSz="571500"/>
            <a:r>
              <a:rPr lang="de-AT" sz="1000" b="1">
                <a:latin typeface="Arial" pitchFamily="34" charset="0"/>
                <a:cs typeface="Arial" pitchFamily="34" charset="0"/>
              </a:rPr>
              <a:t>Blau 3	</a:t>
            </a:r>
            <a:r>
              <a:rPr lang="de-AT" sz="1000">
                <a:latin typeface="Arial" pitchFamily="34" charset="0"/>
                <a:cs typeface="Arial" pitchFamily="34" charset="0"/>
              </a:rPr>
              <a:t>R = 185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G = 195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B = 220</a:t>
            </a:r>
            <a:r>
              <a:rPr lang="de-AT" sz="1000" b="1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5" name="Rectangle 70"/>
          <p:cNvSpPr>
            <a:spLocks noChangeArrowheads="1"/>
          </p:cNvSpPr>
          <p:nvPr userDrawn="1"/>
        </p:nvSpPr>
        <p:spPr bwMode="auto">
          <a:xfrm>
            <a:off x="2052638" y="3038872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defTabSz="571500"/>
            <a:r>
              <a:rPr lang="de-AT" sz="1000" b="1">
                <a:latin typeface="Arial" pitchFamily="34" charset="0"/>
                <a:cs typeface="Arial" pitchFamily="34" charset="0"/>
              </a:rPr>
              <a:t>Rot 1	</a:t>
            </a:r>
            <a:r>
              <a:rPr lang="de-AT" sz="1000">
                <a:latin typeface="Arial" pitchFamily="34" charset="0"/>
                <a:cs typeface="Arial" pitchFamily="34" charset="0"/>
              </a:rPr>
              <a:t>R = 153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G = 0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B = 0</a:t>
            </a:r>
            <a:r>
              <a:rPr lang="de-AT" sz="1000" b="1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6" name="Rectangle 71"/>
          <p:cNvSpPr>
            <a:spLocks noChangeArrowheads="1"/>
          </p:cNvSpPr>
          <p:nvPr userDrawn="1"/>
        </p:nvSpPr>
        <p:spPr bwMode="auto">
          <a:xfrm>
            <a:off x="3810000" y="3038872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defTabSz="571500"/>
            <a:r>
              <a:rPr lang="de-AT" sz="1000" b="1">
                <a:latin typeface="Arial" pitchFamily="34" charset="0"/>
                <a:cs typeface="Arial" pitchFamily="34" charset="0"/>
              </a:rPr>
              <a:t>Gelb 1	</a:t>
            </a:r>
            <a:r>
              <a:rPr lang="de-AT" sz="1000">
                <a:latin typeface="Arial" pitchFamily="34" charset="0"/>
                <a:cs typeface="Arial" pitchFamily="34" charset="0"/>
              </a:rPr>
              <a:t>R = 245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G = 145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B = 0</a:t>
            </a:r>
            <a:r>
              <a:rPr lang="de-AT" sz="1000" b="1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7" name="Rectangle 72"/>
          <p:cNvSpPr>
            <a:spLocks noChangeArrowheads="1"/>
          </p:cNvSpPr>
          <p:nvPr userDrawn="1"/>
        </p:nvSpPr>
        <p:spPr bwMode="auto">
          <a:xfrm>
            <a:off x="5562600" y="3038872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defTabSz="571500"/>
            <a:r>
              <a:rPr lang="de-AT" sz="1000" b="1">
                <a:latin typeface="Arial" pitchFamily="34" charset="0"/>
                <a:cs typeface="Arial" pitchFamily="34" charset="0"/>
              </a:rPr>
              <a:t>Grün 1	</a:t>
            </a:r>
            <a:r>
              <a:rPr lang="de-AT" sz="1000">
                <a:latin typeface="Arial" pitchFamily="34" charset="0"/>
                <a:cs typeface="Arial" pitchFamily="34" charset="0"/>
              </a:rPr>
              <a:t>R = 0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G = 102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B = 0</a:t>
            </a:r>
            <a:r>
              <a:rPr lang="de-AT" sz="1000" b="1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8" name="Rectangle 73"/>
          <p:cNvSpPr>
            <a:spLocks noChangeArrowheads="1"/>
          </p:cNvSpPr>
          <p:nvPr userDrawn="1"/>
        </p:nvSpPr>
        <p:spPr bwMode="auto">
          <a:xfrm>
            <a:off x="7219950" y="3038872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defTabSz="571500">
              <a:tabLst>
                <a:tab pos="762000" algn="l"/>
              </a:tabLst>
            </a:pPr>
            <a:r>
              <a:rPr lang="de-AT" sz="1000" b="1">
                <a:latin typeface="Arial" pitchFamily="34" charset="0"/>
                <a:cs typeface="Arial" pitchFamily="34" charset="0"/>
              </a:rPr>
              <a:t>Schwarz 1	</a:t>
            </a:r>
            <a:r>
              <a:rPr lang="de-AT" sz="1000">
                <a:latin typeface="Arial" pitchFamily="34" charset="0"/>
                <a:cs typeface="Arial" pitchFamily="34" charset="0"/>
              </a:rPr>
              <a:t>R = 0</a:t>
            </a:r>
          </a:p>
          <a:p>
            <a:pPr algn="l" defTabSz="571500">
              <a:tabLst>
                <a:tab pos="762000" algn="l"/>
              </a:tabLst>
            </a:pPr>
            <a:r>
              <a:rPr lang="de-AT" sz="1000">
                <a:latin typeface="Arial" pitchFamily="34" charset="0"/>
                <a:cs typeface="Arial" pitchFamily="34" charset="0"/>
              </a:rPr>
              <a:t>	G = 0</a:t>
            </a:r>
          </a:p>
          <a:p>
            <a:pPr algn="l" defTabSz="571500">
              <a:tabLst>
                <a:tab pos="762000" algn="l"/>
              </a:tabLst>
            </a:pPr>
            <a:r>
              <a:rPr lang="de-AT" sz="1000">
                <a:latin typeface="Arial" pitchFamily="34" charset="0"/>
                <a:cs typeface="Arial" pitchFamily="34" charset="0"/>
              </a:rPr>
              <a:t>	B = 0</a:t>
            </a:r>
            <a:r>
              <a:rPr lang="de-AT" sz="1000" b="1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9" name="Rectangle 74"/>
          <p:cNvSpPr>
            <a:spLocks noChangeArrowheads="1"/>
          </p:cNvSpPr>
          <p:nvPr userDrawn="1"/>
        </p:nvSpPr>
        <p:spPr bwMode="auto">
          <a:xfrm>
            <a:off x="2033588" y="4410472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defTabSz="571500"/>
            <a:r>
              <a:rPr lang="de-AT" sz="1000" b="1">
                <a:latin typeface="Arial" pitchFamily="34" charset="0"/>
                <a:cs typeface="Arial" pitchFamily="34" charset="0"/>
              </a:rPr>
              <a:t>Rot 2	</a:t>
            </a:r>
            <a:r>
              <a:rPr lang="de-AT" sz="1000">
                <a:latin typeface="Arial" pitchFamily="34" charset="0"/>
                <a:cs typeface="Arial" pitchFamily="34" charset="0"/>
              </a:rPr>
              <a:t>R = 215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G = 0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B = 0</a:t>
            </a:r>
            <a:r>
              <a:rPr lang="de-AT" sz="1000" b="1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0" name="Rectangle 75"/>
          <p:cNvSpPr>
            <a:spLocks noChangeArrowheads="1"/>
          </p:cNvSpPr>
          <p:nvPr userDrawn="1"/>
        </p:nvSpPr>
        <p:spPr bwMode="auto">
          <a:xfrm>
            <a:off x="3762375" y="4410472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defTabSz="571500"/>
            <a:r>
              <a:rPr lang="de-AT" sz="1000" b="1">
                <a:latin typeface="Arial" pitchFamily="34" charset="0"/>
                <a:cs typeface="Arial" pitchFamily="34" charset="0"/>
              </a:rPr>
              <a:t>Gelb 2	</a:t>
            </a:r>
            <a:r>
              <a:rPr lang="de-AT" sz="1000">
                <a:latin typeface="Arial" pitchFamily="34" charset="0"/>
                <a:cs typeface="Arial" pitchFamily="34" charset="0"/>
              </a:rPr>
              <a:t>R = 245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G = 170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B = 35</a:t>
            </a:r>
            <a:r>
              <a:rPr lang="de-AT" sz="1000" b="1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1" name="Rectangle 76"/>
          <p:cNvSpPr>
            <a:spLocks noChangeArrowheads="1"/>
          </p:cNvSpPr>
          <p:nvPr userDrawn="1"/>
        </p:nvSpPr>
        <p:spPr bwMode="auto">
          <a:xfrm>
            <a:off x="5491163" y="4410472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defTabSz="571500"/>
            <a:r>
              <a:rPr lang="de-AT" sz="1000" b="1">
                <a:latin typeface="Arial" pitchFamily="34" charset="0"/>
                <a:cs typeface="Arial" pitchFamily="34" charset="0"/>
              </a:rPr>
              <a:t>Grün 2	</a:t>
            </a:r>
            <a:r>
              <a:rPr lang="de-AT" sz="1000">
                <a:latin typeface="Arial" pitchFamily="34" charset="0"/>
                <a:cs typeface="Arial" pitchFamily="34" charset="0"/>
              </a:rPr>
              <a:t>R = 0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G = 140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B = 0</a:t>
            </a:r>
            <a:r>
              <a:rPr lang="de-AT" sz="1000" b="1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2" name="Rectangle 77"/>
          <p:cNvSpPr>
            <a:spLocks noChangeArrowheads="1"/>
          </p:cNvSpPr>
          <p:nvPr userDrawn="1"/>
        </p:nvSpPr>
        <p:spPr bwMode="auto">
          <a:xfrm>
            <a:off x="7219950" y="4410472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defTabSz="762000"/>
            <a:r>
              <a:rPr lang="de-AT" sz="1000" b="1">
                <a:latin typeface="Arial" pitchFamily="34" charset="0"/>
                <a:cs typeface="Arial" pitchFamily="34" charset="0"/>
              </a:rPr>
              <a:t>Grau 1	</a:t>
            </a:r>
            <a:r>
              <a:rPr lang="de-AT" sz="1000">
                <a:latin typeface="Arial" pitchFamily="34" charset="0"/>
                <a:cs typeface="Arial" pitchFamily="34" charset="0"/>
              </a:rPr>
              <a:t>R = 119</a:t>
            </a:r>
          </a:p>
          <a:p>
            <a:pPr algn="l" defTabSz="762000"/>
            <a:r>
              <a:rPr lang="de-AT" sz="1000">
                <a:latin typeface="Arial" pitchFamily="34" charset="0"/>
                <a:cs typeface="Arial" pitchFamily="34" charset="0"/>
              </a:rPr>
              <a:t>	G = 119</a:t>
            </a:r>
          </a:p>
          <a:p>
            <a:pPr algn="l" defTabSz="762000"/>
            <a:r>
              <a:rPr lang="de-AT" sz="1000">
                <a:latin typeface="Arial" pitchFamily="34" charset="0"/>
                <a:cs typeface="Arial" pitchFamily="34" charset="0"/>
              </a:rPr>
              <a:t>	B = 119</a:t>
            </a:r>
            <a:r>
              <a:rPr lang="de-AT" sz="1000" b="1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3" name="Rectangle 78"/>
          <p:cNvSpPr>
            <a:spLocks noChangeArrowheads="1"/>
          </p:cNvSpPr>
          <p:nvPr userDrawn="1"/>
        </p:nvSpPr>
        <p:spPr bwMode="auto">
          <a:xfrm>
            <a:off x="2033588" y="5782072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defTabSz="571500"/>
            <a:r>
              <a:rPr lang="de-AT" sz="1000" b="1">
                <a:latin typeface="Arial" pitchFamily="34" charset="0"/>
                <a:cs typeface="Arial" pitchFamily="34" charset="0"/>
              </a:rPr>
              <a:t>Rot 3	</a:t>
            </a:r>
            <a:r>
              <a:rPr lang="de-AT" sz="1000">
                <a:latin typeface="Arial" pitchFamily="34" charset="0"/>
                <a:cs typeface="Arial" pitchFamily="34" charset="0"/>
              </a:rPr>
              <a:t>R = 245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G = 85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B = 85</a:t>
            </a:r>
            <a:r>
              <a:rPr lang="de-AT" sz="1000" b="1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4" name="Rectangle 79"/>
          <p:cNvSpPr>
            <a:spLocks noChangeArrowheads="1"/>
          </p:cNvSpPr>
          <p:nvPr userDrawn="1"/>
        </p:nvSpPr>
        <p:spPr bwMode="auto">
          <a:xfrm>
            <a:off x="3762375" y="5782072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defTabSz="571500"/>
            <a:r>
              <a:rPr lang="de-AT" sz="1000" b="1">
                <a:latin typeface="Arial" pitchFamily="34" charset="0"/>
                <a:cs typeface="Arial" pitchFamily="34" charset="0"/>
              </a:rPr>
              <a:t>Gelb 3	</a:t>
            </a:r>
            <a:r>
              <a:rPr lang="de-AT" sz="1000">
                <a:latin typeface="Arial" pitchFamily="34" charset="0"/>
                <a:cs typeface="Arial" pitchFamily="34" charset="0"/>
              </a:rPr>
              <a:t>R = 255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G = 210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B = 145</a:t>
            </a:r>
            <a:r>
              <a:rPr lang="de-AT" sz="1000" b="1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5" name="Rectangle 80"/>
          <p:cNvSpPr>
            <a:spLocks noChangeArrowheads="1"/>
          </p:cNvSpPr>
          <p:nvPr userDrawn="1"/>
        </p:nvSpPr>
        <p:spPr bwMode="auto">
          <a:xfrm>
            <a:off x="5491163" y="5782072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defTabSz="571500"/>
            <a:r>
              <a:rPr lang="de-AT" sz="1000" b="1">
                <a:latin typeface="Arial" pitchFamily="34" charset="0"/>
                <a:cs typeface="Arial" pitchFamily="34" charset="0"/>
              </a:rPr>
              <a:t>Grün 3	</a:t>
            </a:r>
            <a:r>
              <a:rPr lang="de-AT" sz="1000">
                <a:latin typeface="Arial" pitchFamily="34" charset="0"/>
                <a:cs typeface="Arial" pitchFamily="34" charset="0"/>
              </a:rPr>
              <a:t>R = 170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G = 205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B = 85</a:t>
            </a:r>
            <a:r>
              <a:rPr lang="de-AT" sz="1000" b="1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6" name="Rectangle 81"/>
          <p:cNvSpPr>
            <a:spLocks noChangeArrowheads="1"/>
          </p:cNvSpPr>
          <p:nvPr userDrawn="1"/>
        </p:nvSpPr>
        <p:spPr bwMode="auto">
          <a:xfrm>
            <a:off x="7219950" y="5782072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defTabSz="762000"/>
            <a:r>
              <a:rPr lang="de-AT" sz="1000" b="1">
                <a:latin typeface="Arial" pitchFamily="34" charset="0"/>
                <a:cs typeface="Arial" pitchFamily="34" charset="0"/>
              </a:rPr>
              <a:t>Grau 2	</a:t>
            </a:r>
            <a:r>
              <a:rPr lang="de-AT" sz="1000">
                <a:latin typeface="Arial" pitchFamily="34" charset="0"/>
                <a:cs typeface="Arial" pitchFamily="34" charset="0"/>
              </a:rPr>
              <a:t>R = 192</a:t>
            </a:r>
          </a:p>
          <a:p>
            <a:pPr algn="l" defTabSz="762000"/>
            <a:r>
              <a:rPr lang="de-AT" sz="1000">
                <a:latin typeface="Arial" pitchFamily="34" charset="0"/>
                <a:cs typeface="Arial" pitchFamily="34" charset="0"/>
              </a:rPr>
              <a:t>	G = 192</a:t>
            </a:r>
          </a:p>
          <a:p>
            <a:pPr algn="l" defTabSz="762000"/>
            <a:r>
              <a:rPr lang="de-AT" sz="1000">
                <a:latin typeface="Arial" pitchFamily="34" charset="0"/>
                <a:cs typeface="Arial" pitchFamily="34" charset="0"/>
              </a:rPr>
              <a:t>	B = 192</a:t>
            </a:r>
            <a:endParaRPr lang="de-AT" sz="1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389" y="1700213"/>
            <a:ext cx="8785224" cy="433387"/>
          </a:xfrm>
          <a:prstGeom prst="roundRect">
            <a:avLst>
              <a:gd name="adj" fmla="val 1587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lang="en-GB" sz="1200" smtClean="0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de-AT" sz="1200" noProof="0" dirty="0" smtClean="0">
                <a:effectLst/>
                <a:latin typeface="+mn-lt"/>
                <a:ea typeface="Calibri"/>
              </a:rPr>
              <a:t>Nach Möglichkeit nur die Farben der Folienfarbskala verwenden! </a:t>
            </a:r>
            <a:br>
              <a:rPr lang="de-AT" sz="1200" noProof="0" dirty="0" smtClean="0">
                <a:effectLst/>
                <a:latin typeface="+mn-lt"/>
                <a:ea typeface="Calibri"/>
              </a:rPr>
            </a:br>
            <a:r>
              <a:rPr lang="de-AT" sz="1200" noProof="0" dirty="0" smtClean="0">
                <a:effectLst/>
                <a:latin typeface="+mn-lt"/>
                <a:ea typeface="Calibri"/>
              </a:rPr>
              <a:t>Weitere Farbabstufungen der vorgeschlagenen Farbtöne sind jedoch möglich</a:t>
            </a:r>
            <a:r>
              <a:rPr lang="de-AT" sz="1200" noProof="0" dirty="0" smtClean="0">
                <a:effectLst/>
                <a:latin typeface="Times New Roman"/>
                <a:ea typeface="Calibri"/>
              </a:rPr>
              <a:t>!</a:t>
            </a:r>
            <a:endParaRPr lang="de-AT" noProof="0" dirty="0"/>
          </a:p>
        </p:txBody>
      </p:sp>
      <p:sp>
        <p:nvSpPr>
          <p:cNvPr id="39" name="Datumsplatzhalter 3"/>
          <p:cNvSpPr>
            <a:spLocks noGrp="1"/>
          </p:cNvSpPr>
          <p:nvPr>
            <p:ph type="dt" sz="half" idx="14"/>
          </p:nvPr>
        </p:nvSpPr>
        <p:spPr>
          <a:xfrm>
            <a:off x="179512" y="6592267"/>
            <a:ext cx="792088" cy="292845"/>
          </a:xfrm>
        </p:spPr>
        <p:txBody>
          <a:bodyPr lIns="0"/>
          <a:lstStyle/>
          <a:p>
            <a:r>
              <a:rPr lang="de-DE" smtClean="0"/>
              <a:t>01.10.2015</a:t>
            </a:r>
            <a:endParaRPr lang="en-GB" dirty="0"/>
          </a:p>
        </p:txBody>
      </p:sp>
      <p:sp>
        <p:nvSpPr>
          <p:cNvPr id="40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043608" y="6592267"/>
            <a:ext cx="6768752" cy="292845"/>
          </a:xfrm>
        </p:spPr>
        <p:txBody>
          <a:bodyPr/>
          <a:lstStyle/>
          <a:p>
            <a:r>
              <a:rPr lang="de-DE" smtClean="0"/>
              <a:t>FERNSEHFONDS AUSTRIA – Neue Richtlinien 2015</a:t>
            </a:r>
            <a:endParaRPr lang="en-GB" dirty="0"/>
          </a:p>
        </p:txBody>
      </p:sp>
      <p:sp>
        <p:nvSpPr>
          <p:cNvPr id="41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7895196" y="6592267"/>
            <a:ext cx="1057516" cy="293117"/>
          </a:xfrm>
        </p:spPr>
        <p:txBody>
          <a:bodyPr rIns="0"/>
          <a:lstStyle/>
          <a:p>
            <a:fld id="{3532F95C-F709-42B5-A718-97FC8069B6D9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993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bgerundetes Rechteck 8"/>
          <p:cNvSpPr/>
          <p:nvPr userDrawn="1"/>
        </p:nvSpPr>
        <p:spPr>
          <a:xfrm>
            <a:off x="179512" y="1700808"/>
            <a:ext cx="8773200" cy="4824536"/>
          </a:xfrm>
          <a:prstGeom prst="roundRect">
            <a:avLst>
              <a:gd name="adj" fmla="val 1583"/>
            </a:avLst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511" y="818535"/>
            <a:ext cx="8773045" cy="73825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Kernaussage der Folie</a:t>
            </a:r>
            <a:br>
              <a:rPr lang="de-DE" dirty="0" smtClean="0"/>
            </a:br>
            <a:r>
              <a:rPr lang="de-DE" dirty="0" smtClean="0"/>
              <a:t>max. 2 Zeilen (sollte ein Satz sein, mit Punkt enden)</a:t>
            </a:r>
            <a:endParaRPr lang="en-GB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7"/>
          </p:nvPr>
        </p:nvSpPr>
        <p:spPr>
          <a:xfrm>
            <a:off x="179387" y="1700212"/>
            <a:ext cx="8773200" cy="482513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4"/>
          </p:nvPr>
        </p:nvSpPr>
        <p:spPr>
          <a:xfrm>
            <a:off x="179512" y="6592267"/>
            <a:ext cx="792088" cy="292845"/>
          </a:xfrm>
        </p:spPr>
        <p:txBody>
          <a:bodyPr lIns="0"/>
          <a:lstStyle/>
          <a:p>
            <a:r>
              <a:rPr lang="de-DE" smtClean="0"/>
              <a:t>01.10.2015</a:t>
            </a:r>
            <a:endParaRPr lang="en-GB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043608" y="6592267"/>
            <a:ext cx="6768752" cy="292845"/>
          </a:xfrm>
        </p:spPr>
        <p:txBody>
          <a:bodyPr/>
          <a:lstStyle/>
          <a:p>
            <a:r>
              <a:rPr lang="de-DE" smtClean="0"/>
              <a:t>FERNSEHFONDS AUSTRIA – Neue Richtlinien 2015</a:t>
            </a:r>
            <a:endParaRPr lang="en-GB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7895196" y="6592267"/>
            <a:ext cx="1057516" cy="293117"/>
          </a:xfrm>
        </p:spPr>
        <p:txBody>
          <a:bodyPr rIns="0"/>
          <a:lstStyle/>
          <a:p>
            <a:fld id="{3532F95C-F709-42B5-A718-97FC8069B6D9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856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Kern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0000" y="2206800"/>
            <a:ext cx="8773045" cy="4318544"/>
          </a:xfrm>
          <a:prstGeom prst="roundRect">
            <a:avLst>
              <a:gd name="adj" fmla="val 1187"/>
            </a:avLst>
          </a:prstGeom>
          <a:ln>
            <a:noFill/>
          </a:ln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7" name="Abgerundetes Rechteck 6"/>
          <p:cNvSpPr/>
          <p:nvPr userDrawn="1"/>
        </p:nvSpPr>
        <p:spPr>
          <a:xfrm>
            <a:off x="179512" y="2204864"/>
            <a:ext cx="8773200" cy="4320480"/>
          </a:xfrm>
          <a:prstGeom prst="roundRect">
            <a:avLst>
              <a:gd name="adj" fmla="val 1583"/>
            </a:avLst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511" y="818535"/>
            <a:ext cx="8773045" cy="73825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Kernaussage der Folie</a:t>
            </a:r>
            <a:br>
              <a:rPr lang="de-DE" dirty="0" smtClean="0"/>
            </a:br>
            <a:r>
              <a:rPr lang="de-DE" dirty="0" smtClean="0"/>
              <a:t>max. 2 Zeilen (sollte ein Satz sein, mit Punkt enden)</a:t>
            </a:r>
            <a:endParaRPr lang="en-GB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389" y="1700213"/>
            <a:ext cx="8785224" cy="433387"/>
          </a:xfrm>
          <a:prstGeom prst="roundRect">
            <a:avLst>
              <a:gd name="adj" fmla="val 1587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Titel (einzeilig, nicht fett, ohne Punkt)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>
          <a:xfrm>
            <a:off x="179512" y="6592267"/>
            <a:ext cx="792088" cy="292845"/>
          </a:xfrm>
        </p:spPr>
        <p:txBody>
          <a:bodyPr lIns="0"/>
          <a:lstStyle/>
          <a:p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043608" y="6592267"/>
            <a:ext cx="6768752" cy="29284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7895196" y="6592267"/>
            <a:ext cx="1057516" cy="293117"/>
          </a:xfrm>
        </p:spPr>
        <p:txBody>
          <a:bodyPr rIns="0"/>
          <a:lstStyle/>
          <a:p>
            <a:endParaRPr lang="en-GB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80" y="154387"/>
            <a:ext cx="1682874" cy="59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485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Kern, 2 Spalten mit Über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 userDrawn="1"/>
        </p:nvSpPr>
        <p:spPr>
          <a:xfrm>
            <a:off x="4652392" y="2707200"/>
            <a:ext cx="4320480" cy="3314088"/>
          </a:xfrm>
          <a:prstGeom prst="roundRect">
            <a:avLst>
              <a:gd name="adj" fmla="val 1583"/>
            </a:avLst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Abgerundetes Rechteck 13"/>
          <p:cNvSpPr/>
          <p:nvPr userDrawn="1"/>
        </p:nvSpPr>
        <p:spPr>
          <a:xfrm>
            <a:off x="179512" y="2707200"/>
            <a:ext cx="4320480" cy="3314088"/>
          </a:xfrm>
          <a:prstGeom prst="roundRect">
            <a:avLst>
              <a:gd name="adj" fmla="val 1583"/>
            </a:avLst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1200" y="2708275"/>
            <a:ext cx="4320000" cy="3313013"/>
          </a:xfrm>
          <a:prstGeom prst="roundRect">
            <a:avLst>
              <a:gd name="adj" fmla="val 2112"/>
            </a:avLst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388" y="2708275"/>
            <a:ext cx="4320604" cy="3313013"/>
          </a:xfrm>
          <a:prstGeom prst="roundRect">
            <a:avLst>
              <a:gd name="adj" fmla="val 2035"/>
            </a:avLst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21" name="Abgerundetes Rechteck 20"/>
          <p:cNvSpPr/>
          <p:nvPr userDrawn="1"/>
        </p:nvSpPr>
        <p:spPr>
          <a:xfrm>
            <a:off x="179637" y="6117126"/>
            <a:ext cx="8793360" cy="403200"/>
          </a:xfrm>
          <a:prstGeom prst="roundRect">
            <a:avLst>
              <a:gd name="adj" fmla="val 15167"/>
            </a:avLst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Inhaltsplatzhalter 2"/>
          <p:cNvSpPr>
            <a:spLocks noGrp="1"/>
          </p:cNvSpPr>
          <p:nvPr>
            <p:ph sz="half" idx="16" hasCustomPrompt="1"/>
          </p:nvPr>
        </p:nvSpPr>
        <p:spPr>
          <a:xfrm>
            <a:off x="179512" y="6116780"/>
            <a:ext cx="8785225" cy="401638"/>
          </a:xfrm>
          <a:prstGeom prst="roundRect">
            <a:avLst>
              <a:gd name="adj" fmla="val 16989"/>
            </a:avLst>
          </a:prstGeo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erklärender Text / mind. 12 Punkt / fette Darstellung </a:t>
            </a:r>
            <a:r>
              <a:rPr lang="de-DE" dirty="0" err="1" smtClean="0"/>
              <a:t>mgl</a:t>
            </a:r>
            <a:r>
              <a:rPr lang="de-DE" dirty="0" smtClean="0"/>
              <a:t>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511" y="818535"/>
            <a:ext cx="8773045" cy="738256"/>
          </a:xfrm>
        </p:spPr>
        <p:txBody>
          <a:bodyPr/>
          <a:lstStyle>
            <a:lvl1pPr>
              <a:defRPr/>
            </a:lvl1pPr>
          </a:lstStyle>
          <a:p>
            <a:r>
              <a:rPr lang="de-AT" noProof="0" smtClean="0"/>
              <a:t>Kernaussage der Folie</a:t>
            </a:r>
            <a:br>
              <a:rPr lang="de-AT" noProof="0" smtClean="0"/>
            </a:br>
            <a:r>
              <a:rPr lang="de-AT" noProof="0" smtClean="0"/>
              <a:t>max. 2 Zeilen (sollte ein Satz sein, mit Punkt enden)</a:t>
            </a:r>
            <a:endParaRPr lang="de-AT" noProof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389" y="1700213"/>
            <a:ext cx="8785224" cy="433387"/>
          </a:xfrm>
          <a:prstGeom prst="roundRect">
            <a:avLst>
              <a:gd name="adj" fmla="val 1587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Titel (einzeilig, nicht fett, ohne Punkt)</a:t>
            </a:r>
            <a:endParaRPr lang="en-GB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79389" y="2205038"/>
            <a:ext cx="4320603" cy="433387"/>
          </a:xfrm>
          <a:prstGeom prst="roundRect">
            <a:avLst>
              <a:gd name="adj" fmla="val 1587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Untertitel (einzeilig, nicht fett, ohne Punkt)</a:t>
            </a:r>
            <a:endParaRPr lang="en-GB" dirty="0"/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2205038"/>
            <a:ext cx="4323592" cy="433387"/>
          </a:xfrm>
          <a:prstGeom prst="roundRect">
            <a:avLst>
              <a:gd name="adj" fmla="val 1587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Untertitel (einzeilig, nicht fett, ohne Punkt)</a:t>
            </a:r>
            <a:endParaRPr lang="en-GB" dirty="0"/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17"/>
          </p:nvPr>
        </p:nvSpPr>
        <p:spPr>
          <a:xfrm>
            <a:off x="179512" y="6592267"/>
            <a:ext cx="792088" cy="292845"/>
          </a:xfrm>
        </p:spPr>
        <p:txBody>
          <a:bodyPr lIns="0"/>
          <a:lstStyle/>
          <a:p>
            <a:r>
              <a:rPr lang="de-DE" smtClean="0"/>
              <a:t>01.10.2015</a:t>
            </a:r>
            <a:endParaRPr lang="en-GB" dirty="0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8"/>
          </p:nvPr>
        </p:nvSpPr>
        <p:spPr>
          <a:xfrm>
            <a:off x="1043608" y="6592267"/>
            <a:ext cx="6768752" cy="292845"/>
          </a:xfrm>
        </p:spPr>
        <p:txBody>
          <a:bodyPr/>
          <a:lstStyle/>
          <a:p>
            <a:r>
              <a:rPr lang="de-DE" smtClean="0"/>
              <a:t>FERNSEHFONDS AUSTRIA – Neue Richtlinien 2015</a:t>
            </a:r>
            <a:endParaRPr lang="en-GB" dirty="0"/>
          </a:p>
        </p:txBody>
      </p:sp>
      <p:sp>
        <p:nvSpPr>
          <p:cNvPr id="22" name="Foliennummernplatzhalter 5"/>
          <p:cNvSpPr>
            <a:spLocks noGrp="1"/>
          </p:cNvSpPr>
          <p:nvPr>
            <p:ph type="sldNum" sz="quarter" idx="19"/>
          </p:nvPr>
        </p:nvSpPr>
        <p:spPr>
          <a:xfrm>
            <a:off x="7895196" y="6592267"/>
            <a:ext cx="1057516" cy="293117"/>
          </a:xfrm>
        </p:spPr>
        <p:txBody>
          <a:bodyPr rIns="0"/>
          <a:lstStyle/>
          <a:p>
            <a:fld id="{3532F95C-F709-42B5-A718-97FC8069B6D9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456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Kern, 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3"/>
          <p:cNvSpPr>
            <a:spLocks noGrp="1"/>
          </p:cNvSpPr>
          <p:nvPr>
            <p:ph sz="half" idx="17"/>
          </p:nvPr>
        </p:nvSpPr>
        <p:spPr>
          <a:xfrm>
            <a:off x="180000" y="2204864"/>
            <a:ext cx="4320000" cy="432048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 marL="808038" indent="0">
              <a:buNone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3" name="Abgerundetes Rechteck 12"/>
          <p:cNvSpPr/>
          <p:nvPr userDrawn="1"/>
        </p:nvSpPr>
        <p:spPr>
          <a:xfrm>
            <a:off x="4656510" y="2204864"/>
            <a:ext cx="4320480" cy="4320480"/>
          </a:xfrm>
          <a:prstGeom prst="roundRect">
            <a:avLst>
              <a:gd name="adj" fmla="val 1583"/>
            </a:avLst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Abgerundetes Rechteck 11"/>
          <p:cNvSpPr/>
          <p:nvPr userDrawn="1"/>
        </p:nvSpPr>
        <p:spPr>
          <a:xfrm>
            <a:off x="183630" y="2204864"/>
            <a:ext cx="4320480" cy="4320480"/>
          </a:xfrm>
          <a:prstGeom prst="roundRect">
            <a:avLst>
              <a:gd name="adj" fmla="val 1583"/>
            </a:avLst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56510" y="2204864"/>
            <a:ext cx="4320604" cy="431971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 marL="808038" indent="0">
              <a:buNone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Kernaussage der Folie</a:t>
            </a:r>
            <a:br>
              <a:rPr lang="de-DE" dirty="0" smtClean="0"/>
            </a:br>
            <a:r>
              <a:rPr lang="de-DE" dirty="0" smtClean="0"/>
              <a:t>max. 2 Zeilen (sollte ein Satz sein, mit Punkt enden)</a:t>
            </a:r>
            <a:endParaRPr lang="en-GB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389" y="1700213"/>
            <a:ext cx="8785224" cy="433387"/>
          </a:xfrm>
          <a:prstGeom prst="roundRect">
            <a:avLst>
              <a:gd name="adj" fmla="val 1587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Titel (einzeilig, nicht fett, ohne Punkt)</a:t>
            </a:r>
            <a:endParaRPr lang="en-GB" dirty="0"/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14"/>
          </p:nvPr>
        </p:nvSpPr>
        <p:spPr>
          <a:xfrm>
            <a:off x="179512" y="6592267"/>
            <a:ext cx="792088" cy="292845"/>
          </a:xfrm>
        </p:spPr>
        <p:txBody>
          <a:bodyPr lIns="0"/>
          <a:lstStyle/>
          <a:p>
            <a:r>
              <a:rPr lang="de-DE" smtClean="0"/>
              <a:t>01.10.2015</a:t>
            </a:r>
            <a:endParaRPr lang="en-GB" dirty="0"/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043608" y="6592267"/>
            <a:ext cx="6768752" cy="292845"/>
          </a:xfrm>
        </p:spPr>
        <p:txBody>
          <a:bodyPr/>
          <a:lstStyle/>
          <a:p>
            <a:r>
              <a:rPr lang="de-DE" smtClean="0"/>
              <a:t>FERNSEHFONDS AUSTRIA – Neue Richtlinien 2015</a:t>
            </a:r>
            <a:endParaRPr lang="en-GB" dirty="0"/>
          </a:p>
        </p:txBody>
      </p:sp>
      <p:sp>
        <p:nvSpPr>
          <p:cNvPr id="16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7895196" y="6592267"/>
            <a:ext cx="1057516" cy="293117"/>
          </a:xfrm>
        </p:spPr>
        <p:txBody>
          <a:bodyPr rIns="0"/>
          <a:lstStyle/>
          <a:p>
            <a:fld id="{3532F95C-F709-42B5-A718-97FC8069B6D9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46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Kern, 3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84167" y="2205038"/>
            <a:ext cx="2880445" cy="43203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Kernaussage der Folie</a:t>
            </a:r>
            <a:br>
              <a:rPr lang="de-DE" dirty="0" smtClean="0"/>
            </a:br>
            <a:r>
              <a:rPr lang="de-DE" dirty="0" smtClean="0"/>
              <a:t>max. 2 Zeilen (sollte ein Satz sein, mit Punkt enden)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179512" y="2205038"/>
            <a:ext cx="2880320" cy="4320306"/>
          </a:xfrm>
          <a:prstGeom prst="roundRect">
            <a:avLst>
              <a:gd name="adj" fmla="val 2401"/>
            </a:avLst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(mind. 12 Punkt)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389" y="1700213"/>
            <a:ext cx="8785224" cy="433387"/>
          </a:xfrm>
          <a:prstGeom prst="roundRect">
            <a:avLst>
              <a:gd name="adj" fmla="val 1587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Titel (einzeilig, nicht fett, ohne Punkt)</a:t>
            </a:r>
            <a:endParaRPr lang="en-GB" dirty="0"/>
          </a:p>
        </p:txBody>
      </p:sp>
      <p:sp>
        <p:nvSpPr>
          <p:cNvPr id="9" name="Inhaltsplatzhalter 3"/>
          <p:cNvSpPr>
            <a:spLocks noGrp="1"/>
          </p:cNvSpPr>
          <p:nvPr>
            <p:ph sz="half" idx="14"/>
          </p:nvPr>
        </p:nvSpPr>
        <p:spPr>
          <a:xfrm>
            <a:off x="3131840" y="2204864"/>
            <a:ext cx="2880445" cy="4320480"/>
          </a:xfrm>
          <a:prstGeom prst="roundRect">
            <a:avLst>
              <a:gd name="adj" fmla="val 2401"/>
            </a:avLst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3" name="Abgerundetes Rechteck 12"/>
          <p:cNvSpPr/>
          <p:nvPr userDrawn="1"/>
        </p:nvSpPr>
        <p:spPr>
          <a:xfrm>
            <a:off x="183630" y="2204864"/>
            <a:ext cx="2876202" cy="4320480"/>
          </a:xfrm>
          <a:prstGeom prst="roundRect">
            <a:avLst>
              <a:gd name="adj" fmla="val 1583"/>
            </a:avLst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Abgerundetes Rechteck 13"/>
          <p:cNvSpPr/>
          <p:nvPr userDrawn="1"/>
        </p:nvSpPr>
        <p:spPr>
          <a:xfrm>
            <a:off x="3131840" y="2204864"/>
            <a:ext cx="2876202" cy="4320480"/>
          </a:xfrm>
          <a:prstGeom prst="roundRect">
            <a:avLst>
              <a:gd name="adj" fmla="val 1583"/>
            </a:avLst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Abgerundetes Rechteck 14"/>
          <p:cNvSpPr/>
          <p:nvPr userDrawn="1"/>
        </p:nvSpPr>
        <p:spPr>
          <a:xfrm>
            <a:off x="6084168" y="2212628"/>
            <a:ext cx="2876202" cy="4312716"/>
          </a:xfrm>
          <a:prstGeom prst="roundRect">
            <a:avLst>
              <a:gd name="adj" fmla="val 1583"/>
            </a:avLst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Datumsplatzhalter 3"/>
          <p:cNvSpPr>
            <a:spLocks noGrp="1"/>
          </p:cNvSpPr>
          <p:nvPr>
            <p:ph type="dt" sz="half" idx="15"/>
          </p:nvPr>
        </p:nvSpPr>
        <p:spPr>
          <a:xfrm>
            <a:off x="179512" y="6592267"/>
            <a:ext cx="792088" cy="292845"/>
          </a:xfrm>
        </p:spPr>
        <p:txBody>
          <a:bodyPr lIns="0"/>
          <a:lstStyle/>
          <a:p>
            <a:r>
              <a:rPr lang="de-DE" smtClean="0"/>
              <a:t>01.10.2015</a:t>
            </a:r>
            <a:endParaRPr lang="en-GB" dirty="0"/>
          </a:p>
        </p:txBody>
      </p:sp>
      <p:sp>
        <p:nvSpPr>
          <p:cNvPr id="17" name="Fußzeilenplatzhalter 4"/>
          <p:cNvSpPr>
            <a:spLocks noGrp="1"/>
          </p:cNvSpPr>
          <p:nvPr>
            <p:ph type="ftr" sz="quarter" idx="16"/>
          </p:nvPr>
        </p:nvSpPr>
        <p:spPr>
          <a:xfrm>
            <a:off x="1043608" y="6592267"/>
            <a:ext cx="6768752" cy="292845"/>
          </a:xfrm>
        </p:spPr>
        <p:txBody>
          <a:bodyPr/>
          <a:lstStyle/>
          <a:p>
            <a:r>
              <a:rPr lang="de-DE" smtClean="0"/>
              <a:t>FERNSEHFONDS AUSTRIA – Neue Richtlinien 2015</a:t>
            </a:r>
            <a:endParaRPr lang="en-GB" dirty="0"/>
          </a:p>
        </p:txBody>
      </p:sp>
      <p:sp>
        <p:nvSpPr>
          <p:cNvPr id="18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7895196" y="6592267"/>
            <a:ext cx="1057516" cy="293117"/>
          </a:xfrm>
        </p:spPr>
        <p:txBody>
          <a:bodyPr rIns="0"/>
          <a:lstStyle/>
          <a:p>
            <a:fld id="{3532F95C-F709-42B5-A718-97FC8069B6D9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5250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Kern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ellenplatzhalter 9"/>
          <p:cNvSpPr>
            <a:spLocks noGrp="1"/>
          </p:cNvSpPr>
          <p:nvPr>
            <p:ph type="tbl" sz="quarter" idx="17"/>
          </p:nvPr>
        </p:nvSpPr>
        <p:spPr>
          <a:xfrm>
            <a:off x="179512" y="2222500"/>
            <a:ext cx="8773200" cy="4302844"/>
          </a:xfrm>
        </p:spPr>
        <p:txBody>
          <a:bodyPr/>
          <a:lstStyle/>
          <a:p>
            <a:r>
              <a:rPr lang="de-DE" smtClean="0"/>
              <a:t>Tabelle durch Klicken auf Symbol hinzufügen</a:t>
            </a:r>
            <a:endParaRPr lang="de-AT" dirty="0"/>
          </a:p>
        </p:txBody>
      </p:sp>
      <p:sp>
        <p:nvSpPr>
          <p:cNvPr id="7" name="Abgerundetes Rechteck 6"/>
          <p:cNvSpPr/>
          <p:nvPr userDrawn="1"/>
        </p:nvSpPr>
        <p:spPr>
          <a:xfrm>
            <a:off x="179512" y="2204864"/>
            <a:ext cx="8773200" cy="4320480"/>
          </a:xfrm>
          <a:prstGeom prst="roundRect">
            <a:avLst>
              <a:gd name="adj" fmla="val 1583"/>
            </a:avLst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511" y="818535"/>
            <a:ext cx="8773045" cy="73825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Kernaussage der Folie</a:t>
            </a:r>
            <a:br>
              <a:rPr lang="de-DE" dirty="0" smtClean="0"/>
            </a:br>
            <a:r>
              <a:rPr lang="de-DE" dirty="0" smtClean="0"/>
              <a:t>max. 2 Zeilen (sollte ein Satz sein, mit Punkt enden)</a:t>
            </a:r>
            <a:endParaRPr lang="en-GB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389" y="1700213"/>
            <a:ext cx="8785224" cy="433387"/>
          </a:xfrm>
          <a:prstGeom prst="roundRect">
            <a:avLst>
              <a:gd name="adj" fmla="val 1587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Titel (einzeilig, nicht fett, ohne Punkt)</a:t>
            </a:r>
            <a:endParaRPr lang="en-GB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4"/>
          </p:nvPr>
        </p:nvSpPr>
        <p:spPr>
          <a:xfrm>
            <a:off x="179512" y="6592267"/>
            <a:ext cx="792088" cy="292845"/>
          </a:xfrm>
        </p:spPr>
        <p:txBody>
          <a:bodyPr lIns="0"/>
          <a:lstStyle/>
          <a:p>
            <a:r>
              <a:rPr lang="de-DE" smtClean="0"/>
              <a:t>01.10.2015</a:t>
            </a:r>
            <a:endParaRPr lang="en-GB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043608" y="6592267"/>
            <a:ext cx="6768752" cy="292845"/>
          </a:xfrm>
        </p:spPr>
        <p:txBody>
          <a:bodyPr/>
          <a:lstStyle/>
          <a:p>
            <a:r>
              <a:rPr lang="de-DE" smtClean="0"/>
              <a:t>FERNSEHFONDS AUSTRIA – Neue Richtlinien 2015</a:t>
            </a:r>
            <a:endParaRPr lang="en-GB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7895196" y="6592267"/>
            <a:ext cx="1057516" cy="293117"/>
          </a:xfrm>
        </p:spPr>
        <p:txBody>
          <a:bodyPr rIns="0"/>
          <a:lstStyle/>
          <a:p>
            <a:fld id="{3532F95C-F709-42B5-A718-97FC8069B6D9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903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 mit Beschreibung und Qu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Kernaussage der Folie</a:t>
            </a:r>
            <a:br>
              <a:rPr lang="de-DE" dirty="0" smtClean="0"/>
            </a:br>
            <a:r>
              <a:rPr lang="de-DE" dirty="0" smtClean="0"/>
              <a:t>max. 2 Zeilen (sollte ein Satz sein, mit Punkt enden)</a:t>
            </a:r>
            <a:endParaRPr lang="en-GB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389" y="1700213"/>
            <a:ext cx="8785224" cy="433387"/>
          </a:xfrm>
          <a:prstGeom prst="roundRect">
            <a:avLst>
              <a:gd name="adj" fmla="val 1587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Titel (einzeilig, nicht fett, ohne Punkt)</a:t>
            </a:r>
            <a:endParaRPr lang="en-GB" dirty="0"/>
          </a:p>
        </p:txBody>
      </p:sp>
      <p:sp>
        <p:nvSpPr>
          <p:cNvPr id="11" name="Diagrammplatzhalter 9"/>
          <p:cNvSpPr>
            <a:spLocks noGrp="1"/>
          </p:cNvSpPr>
          <p:nvPr>
            <p:ph type="chart" sz="quarter" idx="14"/>
          </p:nvPr>
        </p:nvSpPr>
        <p:spPr>
          <a:xfrm>
            <a:off x="179388" y="2205037"/>
            <a:ext cx="5329237" cy="4320307"/>
          </a:xfrm>
        </p:spPr>
        <p:txBody>
          <a:bodyPr/>
          <a:lstStyle/>
          <a:p>
            <a:r>
              <a:rPr lang="de-DE" noProof="0" smtClean="0"/>
              <a:t>Diagramm durch Klicken auf Symbol hinzufügen</a:t>
            </a:r>
            <a:endParaRPr lang="de-AT" noProof="0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178867" y="6237311"/>
            <a:ext cx="5329237" cy="288033"/>
          </a:xfrm>
          <a:prstGeom prst="roundRect">
            <a:avLst>
              <a:gd name="adj" fmla="val 22738"/>
            </a:avLst>
          </a:prstGeo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55600" indent="0">
              <a:buNone/>
              <a:defRPr/>
            </a:lvl2pPr>
          </a:lstStyle>
          <a:p>
            <a:pPr lvl="0"/>
            <a:r>
              <a:rPr lang="de-DE" dirty="0" smtClean="0"/>
              <a:t>Quelle: wenn nötig z.B. hier unterbringen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5652000" y="2205038"/>
            <a:ext cx="3312000" cy="4320306"/>
          </a:xfrm>
        </p:spPr>
        <p:txBody>
          <a:bodyPr>
            <a:normAutofit/>
          </a:bodyPr>
          <a:lstStyle>
            <a:lvl1pPr marL="342900" indent="-342900">
              <a:buFont typeface="Wingdings" pitchFamily="2" charset="2"/>
              <a:buChar char="§"/>
              <a:defRPr lang="de-AT" sz="1600" smtClean="0"/>
            </a:lvl1pPr>
            <a:lvl2pPr marL="355600" indent="0">
              <a:buNone/>
              <a:defRPr sz="1600"/>
            </a:lvl2pPr>
          </a:lstStyle>
          <a:p>
            <a:r>
              <a:rPr lang="de-DE" dirty="0" smtClean="0"/>
              <a:t>Bei selbst erstellten Diagrammen: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Diagramme immer „flach“, d.h. ohne 3-dimensionale Darstellung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Hintergrundfarbe weiß</a:t>
            </a:r>
            <a:br>
              <a:rPr lang="de-DE" dirty="0" smtClean="0"/>
            </a:br>
            <a:r>
              <a:rPr lang="de-DE" dirty="0" smtClean="0"/>
              <a:t>Keine Gitternetzlinien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Schatten sind nicht zulässig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Beschriftung Schwarz heller 50%, Schriftgröße 10 </a:t>
            </a:r>
            <a:r>
              <a:rPr lang="de-DE" dirty="0" err="1" smtClean="0"/>
              <a:t>pkt.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14" name="Abgerundetes Rechteck 13"/>
          <p:cNvSpPr/>
          <p:nvPr userDrawn="1"/>
        </p:nvSpPr>
        <p:spPr>
          <a:xfrm>
            <a:off x="183630" y="2204864"/>
            <a:ext cx="5324474" cy="4320480"/>
          </a:xfrm>
          <a:prstGeom prst="roundRect">
            <a:avLst>
              <a:gd name="adj" fmla="val 1583"/>
            </a:avLst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Abgerundetes Rechteck 14"/>
          <p:cNvSpPr/>
          <p:nvPr userDrawn="1"/>
        </p:nvSpPr>
        <p:spPr>
          <a:xfrm>
            <a:off x="5652120" y="2204864"/>
            <a:ext cx="3312368" cy="4320480"/>
          </a:xfrm>
          <a:prstGeom prst="roundRect">
            <a:avLst>
              <a:gd name="adj" fmla="val 1583"/>
            </a:avLst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0"/>
          </p:nvPr>
        </p:nvSpPr>
        <p:spPr>
          <a:xfrm>
            <a:off x="179512" y="6592267"/>
            <a:ext cx="792088" cy="292845"/>
          </a:xfrm>
        </p:spPr>
        <p:txBody>
          <a:bodyPr lIns="0"/>
          <a:lstStyle/>
          <a:p>
            <a:r>
              <a:rPr lang="de-DE" smtClean="0"/>
              <a:t>01.10.2015</a:t>
            </a:r>
            <a:endParaRPr lang="en-GB" dirty="0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21"/>
          </p:nvPr>
        </p:nvSpPr>
        <p:spPr>
          <a:xfrm>
            <a:off x="1043608" y="6592267"/>
            <a:ext cx="6768752" cy="292845"/>
          </a:xfrm>
        </p:spPr>
        <p:txBody>
          <a:bodyPr/>
          <a:lstStyle/>
          <a:p>
            <a:r>
              <a:rPr lang="de-DE" smtClean="0"/>
              <a:t>FERNSEHFONDS AUSTRIA – Neue Richtlinien 2015</a:t>
            </a:r>
            <a:endParaRPr lang="en-GB" dirty="0"/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7895196" y="6592267"/>
            <a:ext cx="1057516" cy="293117"/>
          </a:xfrm>
        </p:spPr>
        <p:txBody>
          <a:bodyPr rIns="0"/>
          <a:lstStyle/>
          <a:p>
            <a:fld id="{3532F95C-F709-42B5-A718-97FC8069B6D9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7218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 für neues 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387" y="3068638"/>
            <a:ext cx="8785225" cy="504825"/>
          </a:xfrm>
        </p:spPr>
        <p:txBody>
          <a:bodyPr anchor="t"/>
          <a:lstStyle>
            <a:lvl1pPr algn="l">
              <a:defRPr sz="2400" b="0" cap="none" baseline="0"/>
            </a:lvl1pPr>
          </a:lstStyle>
          <a:p>
            <a:r>
              <a:rPr lang="de-DE" dirty="0" smtClean="0"/>
              <a:t>Kapitelüberschrift</a:t>
            </a:r>
            <a:endParaRPr lang="en-GB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4"/>
          </p:nvPr>
        </p:nvSpPr>
        <p:spPr>
          <a:xfrm>
            <a:off x="179512" y="6592267"/>
            <a:ext cx="792088" cy="292845"/>
          </a:xfrm>
        </p:spPr>
        <p:txBody>
          <a:bodyPr lIns="0"/>
          <a:lstStyle/>
          <a:p>
            <a:r>
              <a:rPr lang="de-DE" smtClean="0"/>
              <a:t>01.10.2015</a:t>
            </a:r>
            <a:endParaRPr lang="en-GB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043608" y="6592267"/>
            <a:ext cx="6768752" cy="292845"/>
          </a:xfrm>
        </p:spPr>
        <p:txBody>
          <a:bodyPr/>
          <a:lstStyle/>
          <a:p>
            <a:r>
              <a:rPr lang="de-DE" smtClean="0"/>
              <a:t>FERNSEHFONDS AUSTRIA – Neue Richtlinien 2015</a:t>
            </a:r>
            <a:endParaRPr lang="en-GB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7895196" y="6592267"/>
            <a:ext cx="1057516" cy="293117"/>
          </a:xfrm>
        </p:spPr>
        <p:txBody>
          <a:bodyPr rIns="0"/>
          <a:lstStyle/>
          <a:p>
            <a:fld id="{3532F95C-F709-42B5-A718-97FC8069B6D9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3609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79511" y="1700212"/>
            <a:ext cx="8773045" cy="4825131"/>
          </a:xfrm>
          <a:prstGeom prst="roundRect">
            <a:avLst>
              <a:gd name="adj" fmla="val 1574"/>
            </a:avLst>
          </a:prstGeom>
          <a:ln cap="flat"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79511" y="816769"/>
            <a:ext cx="8773045" cy="7400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dirty="0" smtClean="0"/>
              <a:t>Kernaussage der Folie</a:t>
            </a:r>
            <a:br>
              <a:rPr lang="de-DE" dirty="0" smtClean="0"/>
            </a:br>
            <a:r>
              <a:rPr lang="de-DE" dirty="0" smtClean="0"/>
              <a:t>max. 2 Zeilen (sollte ein Satz sein, mit Punkt enden)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79512" y="6592267"/>
            <a:ext cx="792038" cy="29284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01.10.2015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43608" y="6592267"/>
            <a:ext cx="6768480" cy="292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FERNSEHFONDS AUSTRIA – Neue Richtlinien 2015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95195" y="6592267"/>
            <a:ext cx="1057361" cy="29311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3532F95C-F709-42B5-A718-97FC8069B6D9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H="1">
            <a:off x="179512" y="836613"/>
            <a:ext cx="8785225" cy="0"/>
          </a:xfrm>
          <a:prstGeom prst="line">
            <a:avLst/>
          </a:prstGeom>
          <a:noFill/>
          <a:ln w="9525">
            <a:solidFill>
              <a:srgbClr val="00468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79512" y="304800"/>
            <a:ext cx="228600" cy="228600"/>
          </a:xfrm>
          <a:prstGeom prst="rect">
            <a:avLst/>
          </a:prstGeom>
          <a:noFill/>
          <a:ln w="12700">
            <a:solidFill>
              <a:srgbClr val="BFBFB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08125" y="304800"/>
            <a:ext cx="228600" cy="228600"/>
          </a:xfrm>
          <a:prstGeom prst="rect">
            <a:avLst/>
          </a:prstGeom>
          <a:noFill/>
          <a:ln w="12700">
            <a:solidFill>
              <a:srgbClr val="BFBFB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911350" y="304800"/>
            <a:ext cx="228600" cy="228600"/>
          </a:xfrm>
          <a:prstGeom prst="rect">
            <a:avLst/>
          </a:prstGeom>
          <a:noFill/>
          <a:ln w="12700">
            <a:solidFill>
              <a:srgbClr val="BFBFB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1420937" y="304800"/>
            <a:ext cx="228600" cy="228600"/>
          </a:xfrm>
          <a:prstGeom prst="rect">
            <a:avLst/>
          </a:prstGeom>
          <a:noFill/>
          <a:ln w="12700">
            <a:solidFill>
              <a:srgbClr val="BFBFB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607" y="130174"/>
            <a:ext cx="467950" cy="62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961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0" r:id="rId3"/>
    <p:sldLayoutId id="2147483660" r:id="rId4"/>
    <p:sldLayoutId id="2147483662" r:id="rId5"/>
    <p:sldLayoutId id="2147483661" r:id="rId6"/>
    <p:sldLayoutId id="2147483670" r:id="rId7"/>
    <p:sldLayoutId id="2147483652" r:id="rId8"/>
    <p:sldLayoutId id="2147483651" r:id="rId9"/>
    <p:sldLayoutId id="2147483668" r:id="rId10"/>
    <p:sldLayoutId id="2147483667" r:id="rId11"/>
    <p:sldLayoutId id="2147483666" r:id="rId12"/>
    <p:sldLayoutId id="2147483655" r:id="rId13"/>
    <p:sldLayoutId id="2147483665" r:id="rId14"/>
    <p:sldLayoutId id="2147483654" r:id="rId15"/>
  </p:sldLayoutIdLst>
  <p:timing>
    <p:tnLst>
      <p:par>
        <p:cTn id="1" dur="indefinite" restart="never" nodeType="tmRoot"/>
      </p:par>
    </p:tnLst>
  </p:timing>
  <p:hf sldNum="0" hdr="0"/>
  <p:txStyles>
    <p:titleStyle>
      <a:lvl1pPr marL="0" indent="0" algn="l" defTabSz="914400" rtl="0" eaLnBrk="1" latinLnBrk="0" hangingPunct="1">
        <a:spcBef>
          <a:spcPct val="0"/>
        </a:spcBef>
        <a:buNone/>
        <a:defRPr sz="2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2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28650" indent="-27305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2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08038" indent="-179388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2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85838" indent="-177800" algn="l" defTabSz="914400" rtl="0" eaLnBrk="1" latinLnBrk="0" hangingPunct="1">
        <a:spcBef>
          <a:spcPct val="20000"/>
        </a:spcBef>
        <a:buFont typeface="Wingdings" pitchFamily="2" charset="2"/>
        <a:buChar char="§"/>
        <a:defRPr sz="1400" kern="1200">
          <a:solidFill>
            <a:schemeClr val="tx2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Wingdings" pitchFamily="2" charset="2"/>
        <a:buNone/>
        <a:defRPr sz="2000" kern="1200">
          <a:solidFill>
            <a:schemeClr val="tx2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911182"/>
              </p:ext>
            </p:extLst>
          </p:nvPr>
        </p:nvGraphicFramePr>
        <p:xfrm>
          <a:off x="179388" y="2206625"/>
          <a:ext cx="8774112" cy="431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1800" b="1" dirty="0" smtClean="0"/>
              <a:t>Alfred </a:t>
            </a:r>
            <a:r>
              <a:rPr lang="de-AT" sz="1800" b="1" dirty="0" err="1" smtClean="0"/>
              <a:t>Grinschgl</a:t>
            </a:r>
            <a:r>
              <a:rPr lang="de-AT" sz="1800" b="1" dirty="0" smtClean="0"/>
              <a:t>: „Beim 1. Antragstermin 2016 wurden 43 Projekte eingereicht und in Summe dafür Fördermittel </a:t>
            </a:r>
            <a:r>
              <a:rPr lang="de-AT" sz="1800" b="1" dirty="0"/>
              <a:t>von rund 11 Mio. Euro </a:t>
            </a:r>
            <a:r>
              <a:rPr lang="de-AT" sz="1800" b="1" dirty="0" smtClean="0"/>
              <a:t>beantragt!“ </a:t>
            </a:r>
            <a:endParaRPr lang="de-AT" sz="1800" b="1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AT" dirty="0" smtClean="0"/>
              <a:t>Vergleich: beantragtes Fördervolumen (gesamt) beim 1. Antragstermin (2013 – 2016)</a:t>
            </a:r>
            <a:endParaRPr lang="de-AT" dirty="0"/>
          </a:p>
        </p:txBody>
      </p:sp>
      <p:sp>
        <p:nvSpPr>
          <p:cNvPr id="8" name="Textfeld 7"/>
          <p:cNvSpPr txBox="1"/>
          <p:nvPr/>
        </p:nvSpPr>
        <p:spPr>
          <a:xfrm>
            <a:off x="2555776" y="3068960"/>
            <a:ext cx="914400" cy="914400"/>
          </a:xfrm>
          <a:prstGeom prst="rect">
            <a:avLst/>
          </a:prstGeom>
          <a:ln cap="flat">
            <a:noFill/>
          </a:ln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de-DE" dirty="0" smtClean="0">
                <a:solidFill>
                  <a:schemeClr val="accent2"/>
                </a:solidFill>
              </a:rPr>
              <a:t>Jährliches Fondsvolumen: 13,5 Mio. Euro</a:t>
            </a:r>
            <a:endParaRPr lang="de-AT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07401"/>
      </p:ext>
    </p:extLst>
  </p:cSld>
  <p:clrMapOvr>
    <a:masterClrMapping/>
  </p:clrMapOvr>
</p:sld>
</file>

<file path=ppt/theme/theme1.xml><?xml version="1.0" encoding="utf-8"?>
<a:theme xmlns:a="http://schemas.openxmlformats.org/drawingml/2006/main" name="RTR">
  <a:themeElements>
    <a:clrScheme name="Benutzerdefiniert 2">
      <a:dk1>
        <a:srgbClr val="004B87"/>
      </a:dk1>
      <a:lt1>
        <a:srgbClr val="FFFFFF"/>
      </a:lt1>
      <a:dk2>
        <a:srgbClr val="000000"/>
      </a:dk2>
      <a:lt2>
        <a:srgbClr val="FFFFFF"/>
      </a:lt2>
      <a:accent1>
        <a:srgbClr val="004687"/>
      </a:accent1>
      <a:accent2>
        <a:srgbClr val="990000"/>
      </a:accent2>
      <a:accent3>
        <a:srgbClr val="8291BE"/>
      </a:accent3>
      <a:accent4>
        <a:srgbClr val="B9C3DC"/>
      </a:accent4>
      <a:accent5>
        <a:srgbClr val="006600"/>
      </a:accent5>
      <a:accent6>
        <a:srgbClr val="777777"/>
      </a:accent6>
      <a:hlink>
        <a:srgbClr val="0000FF"/>
      </a:hlink>
      <a:folHlink>
        <a:srgbClr val="800080"/>
      </a:folHlink>
    </a:clrScheme>
    <a:fontScheme name="RTR_PP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ln cap="flat">
          <a:noFill/>
        </a:ln>
      </a:spPr>
      <a:bodyPr vert="horz" wrap="none" lIns="91440" tIns="45720" rIns="91440" bIns="45720" rtlCol="0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RTR</Template>
  <TotalTime>0</TotalTime>
  <Words>61</Words>
  <Application>Microsoft Office PowerPoint</Application>
  <PresentationFormat>Bildschirmpräsentation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RTR</vt:lpstr>
      <vt:lpstr>Alfred Grinschgl: „Beim 1. Antragstermin 2016 wurden 43 Projekte eingereicht und in Summe dafür Fördermittel von rund 11 Mio. Euro beantragt!“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FERNSEHFONDS AUSTRIA  Richtlinienänderung 2015</dc:title>
  <dc:creator>admin</dc:creator>
  <cp:lastModifiedBy>Elisabeth Rasinger</cp:lastModifiedBy>
  <cp:revision>68</cp:revision>
  <cp:lastPrinted>2016-02-08T15:30:52Z</cp:lastPrinted>
  <dcterms:created xsi:type="dcterms:W3CDTF">2015-09-28T09:12:00Z</dcterms:created>
  <dcterms:modified xsi:type="dcterms:W3CDTF">2016-02-09T09:19:32Z</dcterms:modified>
</cp:coreProperties>
</file>